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96" r:id="rId3"/>
    <p:sldId id="285" r:id="rId4"/>
    <p:sldId id="286" r:id="rId5"/>
    <p:sldId id="283" r:id="rId6"/>
    <p:sldId id="271" r:id="rId7"/>
    <p:sldId id="272" r:id="rId8"/>
    <p:sldId id="270" r:id="rId9"/>
    <p:sldId id="289" r:id="rId10"/>
    <p:sldId id="273" r:id="rId11"/>
    <p:sldId id="274" r:id="rId12"/>
    <p:sldId id="297" r:id="rId13"/>
    <p:sldId id="258" r:id="rId14"/>
    <p:sldId id="298" r:id="rId15"/>
    <p:sldId id="299" r:id="rId16"/>
    <p:sldId id="294" r:id="rId17"/>
    <p:sldId id="300" r:id="rId18"/>
    <p:sldId id="269" r:id="rId19"/>
    <p:sldId id="279" r:id="rId20"/>
    <p:sldId id="280" r:id="rId21"/>
    <p:sldId id="281" r:id="rId22"/>
    <p:sldId id="292" r:id="rId23"/>
    <p:sldId id="291" r:id="rId24"/>
    <p:sldId id="290" r:id="rId25"/>
  </p:sldIdLst>
  <p:sldSz cx="12192000" cy="6858000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184"/>
    <a:srgbClr val="FFFFFF"/>
    <a:srgbClr val="D3B39C"/>
    <a:srgbClr val="008102"/>
    <a:srgbClr val="A1CD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7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'Pie Charts'!$Q$92</c:f>
          <c:strCache>
            <c:ptCount val="1"/>
            <c:pt idx="0">
              <c:v>Pie 5 : Rates Revenue (inc Water Sales) by Sig Activity - Draft 2024/25 AP = $54.9M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52-4344-9B55-1490087C8D4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52-4344-9B55-1490087C8D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752-4344-9B55-1490087C8D4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752-4344-9B55-1490087C8D4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752-4344-9B55-1490087C8D4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752-4344-9B55-1490087C8D4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752-4344-9B55-1490087C8D4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752-4344-9B55-1490087C8D4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752-4344-9B55-1490087C8D4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752-4344-9B55-1490087C8D4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752-4344-9B55-1490087C8D4A}"/>
              </c:ext>
            </c:extLst>
          </c:dPt>
          <c:dLbls>
            <c:dLbl>
              <c:idx val="4"/>
              <c:layout>
                <c:manualLayout>
                  <c:x val="3.2984478465399307E-2"/>
                  <c:y val="-5.807840824656787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48347122882613"/>
                      <c:h val="8.30316818498277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6752-4344-9B55-1490087C8D4A}"/>
                </c:ext>
              </c:extLst>
            </c:dLbl>
            <c:dLbl>
              <c:idx val="5"/>
              <c:layout>
                <c:manualLayout>
                  <c:x val="-4.1257868713551228E-2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752-4344-9B55-1490087C8D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Charts'!$P$94:$P$104</c:f>
              <c:strCache>
                <c:ptCount val="11"/>
                <c:pt idx="0">
                  <c:v>Comm, Econ &amp; Stra Dev</c:v>
                </c:pt>
                <c:pt idx="1">
                  <c:v>Env Services</c:v>
                </c:pt>
                <c:pt idx="2">
                  <c:v>Plan &amp; Reg</c:v>
                </c:pt>
                <c:pt idx="3">
                  <c:v>Pools, Parks &amp; Cem</c:v>
                </c:pt>
                <c:pt idx="4">
                  <c:v>Prop &amp; Comm Fac</c:v>
                </c:pt>
                <c:pt idx="5">
                  <c:v>Ser Centres and Lib</c:v>
                </c:pt>
                <c:pt idx="6">
                  <c:v>Transport</c:v>
                </c:pt>
                <c:pt idx="7">
                  <c:v>Stormwater</c:v>
                </c:pt>
                <c:pt idx="8">
                  <c:v>Wastewater</c:v>
                </c:pt>
                <c:pt idx="9">
                  <c:v>Water</c:v>
                </c:pt>
                <c:pt idx="10">
                  <c:v>Gov &amp; Corp Services</c:v>
                </c:pt>
              </c:strCache>
            </c:strRef>
          </c:cat>
          <c:val>
            <c:numRef>
              <c:f>'Pie Charts'!$Q$94:$Q$104</c:f>
              <c:numCache>
                <c:formatCode>"$"#,##0.00\ "M"</c:formatCode>
                <c:ptCount val="11"/>
                <c:pt idx="0">
                  <c:v>4.07</c:v>
                </c:pt>
                <c:pt idx="1">
                  <c:v>6.12</c:v>
                </c:pt>
                <c:pt idx="2">
                  <c:v>2.69</c:v>
                </c:pt>
                <c:pt idx="3">
                  <c:v>7.55</c:v>
                </c:pt>
                <c:pt idx="4">
                  <c:v>4.51</c:v>
                </c:pt>
                <c:pt idx="5">
                  <c:v>1.89</c:v>
                </c:pt>
                <c:pt idx="6">
                  <c:v>7.29</c:v>
                </c:pt>
                <c:pt idx="7">
                  <c:v>0.64</c:v>
                </c:pt>
                <c:pt idx="8">
                  <c:v>8.4</c:v>
                </c:pt>
                <c:pt idx="9">
                  <c:v>9.2100000000000009</c:v>
                </c:pt>
                <c:pt idx="10">
                  <c:v>2.5099999999999998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6752-4344-9B55-1490087C8D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'Pie Charts'!$Q$115</c:f>
          <c:strCache>
            <c:ptCount val="1"/>
            <c:pt idx="0">
              <c:v>Pie 6 : Rates Revenue (inc Water Sales) - Variance Draft 2024/25 AP to 2023/24 AP = $11.1M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83-413D-8B85-D9B89D2ADB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83-413D-8B85-D9B89D2ADB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83-413D-8B85-D9B89D2ADB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83-413D-8B85-D9B89D2ADB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483-413D-8B85-D9B89D2ADB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483-413D-8B85-D9B89D2ADB8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483-413D-8B85-D9B89D2ADB8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483-413D-8B85-D9B89D2ADB8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483-413D-8B85-D9B89D2ADB8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E483-413D-8B85-D9B89D2ADB8E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E483-413D-8B85-D9B89D2ADB8E}"/>
              </c:ext>
            </c:extLst>
          </c:dPt>
          <c:dLbls>
            <c:dLbl>
              <c:idx val="4"/>
              <c:layout>
                <c:manualLayout>
                  <c:x val="1.4964274929916135E-2"/>
                  <c:y val="-8.27064525948336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95037220843674"/>
                      <c:h val="8.39892364614867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483-413D-8B85-D9B89D2ADB8E}"/>
                </c:ext>
              </c:extLst>
            </c:dLbl>
            <c:dLbl>
              <c:idx val="10"/>
              <c:layout>
                <c:manualLayout>
                  <c:x val="-3.1017369727047186E-2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483-413D-8B85-D9B89D2ADB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Charts'!$P$94:$P$104</c:f>
              <c:strCache>
                <c:ptCount val="11"/>
                <c:pt idx="0">
                  <c:v>Comm, Econ &amp; Stra Dev</c:v>
                </c:pt>
                <c:pt idx="1">
                  <c:v>Env Services</c:v>
                </c:pt>
                <c:pt idx="2">
                  <c:v>Plan &amp; Reg</c:v>
                </c:pt>
                <c:pt idx="3">
                  <c:v>Pools, Parks &amp; Cem</c:v>
                </c:pt>
                <c:pt idx="4">
                  <c:v>Prop &amp; Comm Fac</c:v>
                </c:pt>
                <c:pt idx="5">
                  <c:v>Ser Centres and Lib</c:v>
                </c:pt>
                <c:pt idx="6">
                  <c:v>Transport</c:v>
                </c:pt>
                <c:pt idx="7">
                  <c:v>Stormwater</c:v>
                </c:pt>
                <c:pt idx="8">
                  <c:v>Wastewater</c:v>
                </c:pt>
                <c:pt idx="9">
                  <c:v>Water</c:v>
                </c:pt>
                <c:pt idx="10">
                  <c:v>Gov &amp; Corp Services</c:v>
                </c:pt>
              </c:strCache>
            </c:strRef>
          </c:cat>
          <c:val>
            <c:numRef>
              <c:f>'Pie Charts'!$R$94:$R$104</c:f>
              <c:numCache>
                <c:formatCode>"$"#,##0.00\ "M"</c:formatCode>
                <c:ptCount val="11"/>
                <c:pt idx="0">
                  <c:v>0.34345439999999944</c:v>
                </c:pt>
                <c:pt idx="1">
                  <c:v>1.23954337</c:v>
                </c:pt>
                <c:pt idx="2">
                  <c:v>-0.6151421600000001</c:v>
                </c:pt>
                <c:pt idx="3">
                  <c:v>1.7259397799999994</c:v>
                </c:pt>
                <c:pt idx="4">
                  <c:v>0.32264004000000002</c:v>
                </c:pt>
                <c:pt idx="5">
                  <c:v>0.20447353000000026</c:v>
                </c:pt>
                <c:pt idx="6">
                  <c:v>1.1264114500000002</c:v>
                </c:pt>
                <c:pt idx="7">
                  <c:v>7.5760579999999952E-2</c:v>
                </c:pt>
                <c:pt idx="8">
                  <c:v>3.25781309</c:v>
                </c:pt>
                <c:pt idx="9">
                  <c:v>2.4833237099999992</c:v>
                </c:pt>
                <c:pt idx="10">
                  <c:v>0.97972466000000014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E483-413D-8B85-D9B89D2ADB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'Pie Charts'!$Q$23</c:f>
          <c:strCache>
            <c:ptCount val="1"/>
            <c:pt idx="0">
              <c:v>Pie 2 : Operating Costs by Type - Variance Draft 2024/25 AP to 2023/24 AP (excl  CoS) = $9.9M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68-4CDD-A4D6-3B20105081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68-4CDD-A4D6-3B20105081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68-4CDD-A4D6-3B20105081D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568-4CDD-A4D6-3B20105081D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568-4CDD-A4D6-3B20105081D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Charts'!$P$3:$P$7</c:f>
              <c:strCache>
                <c:ptCount val="5"/>
                <c:pt idx="0">
                  <c:v>Direct</c:v>
                </c:pt>
                <c:pt idx="1">
                  <c:v>Staff Costs</c:v>
                </c:pt>
                <c:pt idx="2">
                  <c:v>Corporate Overheads</c:v>
                </c:pt>
                <c:pt idx="3">
                  <c:v>Depreciation</c:v>
                </c:pt>
                <c:pt idx="4">
                  <c:v>Interest costs</c:v>
                </c:pt>
              </c:strCache>
            </c:strRef>
          </c:cat>
          <c:val>
            <c:numRef>
              <c:f>'Pie Charts'!$R$3:$R$7</c:f>
              <c:numCache>
                <c:formatCode>"$"#,##0.00\ "M"</c:formatCode>
                <c:ptCount val="5"/>
                <c:pt idx="0">
                  <c:v>4.1700000000000017</c:v>
                </c:pt>
                <c:pt idx="1">
                  <c:v>0.18000000000000016</c:v>
                </c:pt>
                <c:pt idx="2">
                  <c:v>1.31</c:v>
                </c:pt>
                <c:pt idx="3">
                  <c:v>2.8373351599999985</c:v>
                </c:pt>
                <c:pt idx="4">
                  <c:v>1.4290745599999997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568-4CDD-A4D6-3B20105081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CBED1-3256-4D07-AC79-D9A9F205960B}" type="datetimeFigureOut">
              <a:rPr lang="en-NZ" smtClean="0"/>
              <a:t>20/03/2024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688" y="4751388"/>
            <a:ext cx="5392737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9525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08D59-183D-43AE-8036-1BEF2019E0E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19791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Report for decision on ow to progress delivery of operations and maintenance activities to the 24 April meeting.</a:t>
            </a:r>
          </a:p>
          <a:p>
            <a:endParaRPr lang="en-NZ" dirty="0"/>
          </a:p>
          <a:p>
            <a:r>
              <a:rPr lang="en-NZ" dirty="0"/>
              <a:t>In order get good outcomes and mitigate risks we need to keep to a timeline for decisions, implementation, and procurement.</a:t>
            </a:r>
          </a:p>
          <a:p>
            <a:endParaRPr lang="en-NZ" dirty="0"/>
          </a:p>
          <a:p>
            <a:r>
              <a:rPr lang="en-NZ" dirty="0"/>
              <a:t>This is a big piece of work which will need to be delivered in parallel to the 2025 Long Term Plan.  This will be a really busy 9 months ahead of us.</a:t>
            </a:r>
          </a:p>
          <a:p>
            <a:endParaRPr lang="en-NZ" dirty="0"/>
          </a:p>
          <a:p>
            <a:r>
              <a:rPr lang="en-NZ" dirty="0"/>
              <a:t>Todays workshop is to identify what information councillors need to be able to make a robust decision when the report coms to council </a:t>
            </a:r>
            <a:r>
              <a:rPr lang="en-NZ" dirty="0">
                <a:highlight>
                  <a:srgbClr val="FFFF00"/>
                </a:highlight>
              </a:rPr>
              <a:t>on 24 April???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442DE-AF1B-4E45-AAC9-6255F9E9C9A1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135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Report for decision on ow to progress delivery of operations and maintenance activities to the 24 April meeting.</a:t>
            </a:r>
          </a:p>
          <a:p>
            <a:endParaRPr lang="en-NZ" dirty="0"/>
          </a:p>
          <a:p>
            <a:r>
              <a:rPr lang="en-NZ" dirty="0"/>
              <a:t>In order get good outcomes and mitigate risks we need to keep to a timeline for decisions, implementation, and procurement.</a:t>
            </a:r>
          </a:p>
          <a:p>
            <a:endParaRPr lang="en-NZ" dirty="0"/>
          </a:p>
          <a:p>
            <a:r>
              <a:rPr lang="en-NZ" dirty="0"/>
              <a:t>This is a big piece of work which will need to be delivered in parallel to the 2025 Long Term Plan.  This will be a really busy 9 months ahead of us.</a:t>
            </a:r>
          </a:p>
          <a:p>
            <a:endParaRPr lang="en-NZ" dirty="0"/>
          </a:p>
          <a:p>
            <a:r>
              <a:rPr lang="en-NZ" dirty="0"/>
              <a:t>Todays workshop is to identify what information councillors need to be able to make a robust decision when the report coms to council </a:t>
            </a:r>
            <a:r>
              <a:rPr lang="en-NZ" dirty="0">
                <a:highlight>
                  <a:srgbClr val="FFFF00"/>
                </a:highlight>
              </a:rPr>
              <a:t>on 24 April???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442DE-AF1B-4E45-AAC9-6255F9E9C9A1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288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codc.govt.nz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Layout">
    <p:bg>
      <p:bgPr>
        <a:solidFill>
          <a:srgbClr val="0081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207FFF-7CF0-4D43-A1C2-676CCD5AB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324" y="5977971"/>
            <a:ext cx="1309954" cy="54861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465C82-ACC8-43BA-A841-4923228E0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376" y="1652778"/>
            <a:ext cx="7766050" cy="820444"/>
          </a:xfr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rgbClr val="D3B3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NZ" dirty="0"/>
              <a:t>Enter title.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A68325D-0E4B-495C-A1A0-0CC7BD554E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0685" y="2678428"/>
            <a:ext cx="7766050" cy="466776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Enter entity, e.g. Central Otago District Council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956483-A741-4D6C-A63C-FD32CA24809B}"/>
              </a:ext>
            </a:extLst>
          </p:cNvPr>
          <p:cNvCxnSpPr/>
          <p:nvPr userDrawn="1"/>
        </p:nvCxnSpPr>
        <p:spPr>
          <a:xfrm>
            <a:off x="913660" y="2593450"/>
            <a:ext cx="77660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ABF6799-D2CF-48DE-9F4F-B66F51C560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685" y="6329927"/>
            <a:ext cx="1572030" cy="214241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Image Credit: Shirley Howden</a:t>
            </a:r>
          </a:p>
        </p:txBody>
      </p:sp>
    </p:spTree>
    <p:extLst>
      <p:ext uri="{BB962C8B-B14F-4D97-AF65-F5344CB8AC3E}">
        <p14:creationId xmlns:p14="http://schemas.microsoft.com/office/powerpoint/2010/main" val="266568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3" b="7853"/>
          <a:stretch/>
        </p:blipFill>
        <p:spPr>
          <a:xfrm>
            <a:off x="1378682" y="0"/>
            <a:ext cx="10813318" cy="684736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378682" y="568427"/>
            <a:ext cx="10813318" cy="554979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Rectangle 3"/>
          <p:cNvSpPr/>
          <p:nvPr userDrawn="1"/>
        </p:nvSpPr>
        <p:spPr>
          <a:xfrm>
            <a:off x="-2" y="-2"/>
            <a:ext cx="1382400" cy="6118227"/>
          </a:xfrm>
          <a:prstGeom prst="rect">
            <a:avLst/>
          </a:prstGeom>
          <a:solidFill>
            <a:srgbClr val="0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6118576"/>
            <a:ext cx="689988" cy="739423"/>
          </a:xfrm>
          <a:prstGeom prst="rect">
            <a:avLst/>
          </a:prstGeom>
          <a:solidFill>
            <a:srgbClr val="A1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688694" y="6118577"/>
            <a:ext cx="689988" cy="739423"/>
          </a:xfrm>
          <a:prstGeom prst="rect">
            <a:avLst/>
          </a:prstGeom>
          <a:solidFill>
            <a:srgbClr val="D3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4" y="141616"/>
            <a:ext cx="1019121" cy="42681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5882762-7869-4A45-9BC6-090FBBECF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1092" y="729049"/>
            <a:ext cx="7130836" cy="61783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609843-57CE-4F4D-999E-2EE8821111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2063065"/>
            <a:ext cx="7142163" cy="3695700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359135-389A-479B-8B3E-6CBBBF9EF6B0}"/>
              </a:ext>
            </a:extLst>
          </p:cNvPr>
          <p:cNvCxnSpPr>
            <a:cxnSpLocks/>
          </p:cNvCxnSpPr>
          <p:nvPr userDrawn="1"/>
        </p:nvCxnSpPr>
        <p:spPr>
          <a:xfrm flipV="1">
            <a:off x="1631092" y="1346886"/>
            <a:ext cx="7130321" cy="12359"/>
          </a:xfrm>
          <a:prstGeom prst="line">
            <a:avLst/>
          </a:prstGeom>
          <a:ln w="28575">
            <a:solidFill>
              <a:srgbClr val="D3B3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80E9EA3-14EC-48B1-ACD5-36BAE66FE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0363" y="1519238"/>
            <a:ext cx="7131050" cy="371475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2397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3039" y="0"/>
            <a:ext cx="9144000" cy="685800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0"/>
            <a:ext cx="1382400" cy="6118577"/>
          </a:xfrm>
          <a:prstGeom prst="rect">
            <a:avLst/>
          </a:prstGeom>
          <a:solidFill>
            <a:srgbClr val="0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4" y="141616"/>
            <a:ext cx="1019121" cy="42681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118577"/>
            <a:ext cx="689988" cy="739423"/>
          </a:xfrm>
          <a:prstGeom prst="rect">
            <a:avLst/>
          </a:prstGeom>
          <a:solidFill>
            <a:srgbClr val="A1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88694" y="6118577"/>
            <a:ext cx="689988" cy="739423"/>
          </a:xfrm>
          <a:prstGeom prst="rect">
            <a:avLst/>
          </a:prstGeom>
          <a:solidFill>
            <a:srgbClr val="D3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sp>
        <p:nvSpPr>
          <p:cNvPr id="2" name="Rectangle 1"/>
          <p:cNvSpPr/>
          <p:nvPr userDrawn="1"/>
        </p:nvSpPr>
        <p:spPr>
          <a:xfrm rot="17238374">
            <a:off x="2276044" y="1036887"/>
            <a:ext cx="10306915" cy="3690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a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D8C43D17-FDA7-4090-9355-07FE4E9ABC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1092" y="729049"/>
            <a:ext cx="5801035" cy="61783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DC16EA-9519-4A67-AE72-BA9E2C4133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1" y="2422525"/>
            <a:ext cx="5810250" cy="3695700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1181D592-5B4E-4A6B-AFB9-D5097EB06D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0363" y="1519238"/>
            <a:ext cx="5801209" cy="371475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0E963A-CDC9-472B-AD2B-3B40B10E4D44}"/>
              </a:ext>
            </a:extLst>
          </p:cNvPr>
          <p:cNvCxnSpPr>
            <a:cxnSpLocks/>
          </p:cNvCxnSpPr>
          <p:nvPr userDrawn="1"/>
        </p:nvCxnSpPr>
        <p:spPr>
          <a:xfrm flipV="1">
            <a:off x="1631092" y="1359245"/>
            <a:ext cx="5798409" cy="1"/>
          </a:xfrm>
          <a:prstGeom prst="line">
            <a:avLst/>
          </a:prstGeom>
          <a:ln w="28575">
            <a:solidFill>
              <a:srgbClr val="D3B3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09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0"/>
            <a:ext cx="1382400" cy="6118577"/>
          </a:xfrm>
          <a:prstGeom prst="rect">
            <a:avLst/>
          </a:prstGeom>
          <a:solidFill>
            <a:srgbClr val="0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4" y="141616"/>
            <a:ext cx="1019121" cy="42681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118577"/>
            <a:ext cx="689988" cy="739423"/>
          </a:xfrm>
          <a:prstGeom prst="rect">
            <a:avLst/>
          </a:prstGeom>
          <a:solidFill>
            <a:srgbClr val="A1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" r="8743"/>
          <a:stretch/>
        </p:blipFill>
        <p:spPr>
          <a:xfrm>
            <a:off x="7817241" y="0"/>
            <a:ext cx="4728754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88694" y="6118577"/>
            <a:ext cx="689988" cy="739423"/>
          </a:xfrm>
          <a:prstGeom prst="rect">
            <a:avLst/>
          </a:prstGeom>
          <a:solidFill>
            <a:srgbClr val="D3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D8C43D17-FDA7-4090-9355-07FE4E9ABC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1092" y="729049"/>
            <a:ext cx="5801035" cy="61783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DC16EA-9519-4A67-AE72-BA9E2C4133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1" y="2422525"/>
            <a:ext cx="5810250" cy="3695700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1181D592-5B4E-4A6B-AFB9-D5097EB06D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0363" y="1519238"/>
            <a:ext cx="5801209" cy="371475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0E963A-CDC9-472B-AD2B-3B40B10E4D44}"/>
              </a:ext>
            </a:extLst>
          </p:cNvPr>
          <p:cNvCxnSpPr>
            <a:cxnSpLocks/>
          </p:cNvCxnSpPr>
          <p:nvPr userDrawn="1"/>
        </p:nvCxnSpPr>
        <p:spPr>
          <a:xfrm flipV="1">
            <a:off x="1631092" y="1359245"/>
            <a:ext cx="5798409" cy="1"/>
          </a:xfrm>
          <a:prstGeom prst="line">
            <a:avLst/>
          </a:prstGeom>
          <a:ln w="28575">
            <a:solidFill>
              <a:srgbClr val="D3B3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0260C64-88F2-464E-A35E-0FCEE32A211D}"/>
              </a:ext>
            </a:extLst>
          </p:cNvPr>
          <p:cNvSpPr/>
          <p:nvPr userDrawn="1"/>
        </p:nvSpPr>
        <p:spPr>
          <a:xfrm rot="17238374">
            <a:off x="2276044" y="1036887"/>
            <a:ext cx="10306915" cy="3690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57763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orizontal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5" r="369" b="51351"/>
          <a:stretch/>
        </p:blipFill>
        <p:spPr>
          <a:xfrm>
            <a:off x="0" y="423334"/>
            <a:ext cx="12200710" cy="299089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1277600" cy="423333"/>
          </a:xfrm>
          <a:prstGeom prst="rect">
            <a:avLst/>
          </a:prstGeom>
          <a:solidFill>
            <a:srgbClr val="0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Rectangle 3"/>
          <p:cNvSpPr/>
          <p:nvPr userDrawn="1"/>
        </p:nvSpPr>
        <p:spPr>
          <a:xfrm>
            <a:off x="11734800" y="0"/>
            <a:ext cx="457200" cy="423333"/>
          </a:xfrm>
          <a:prstGeom prst="rect">
            <a:avLst/>
          </a:prstGeom>
          <a:solidFill>
            <a:srgbClr val="D3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Rectangle 4"/>
          <p:cNvSpPr/>
          <p:nvPr userDrawn="1"/>
        </p:nvSpPr>
        <p:spPr>
          <a:xfrm>
            <a:off x="11277600" y="0"/>
            <a:ext cx="457200" cy="423333"/>
          </a:xfrm>
          <a:prstGeom prst="rect">
            <a:avLst/>
          </a:prstGeom>
          <a:solidFill>
            <a:srgbClr val="A1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56E21D-7E29-4409-A83B-2CF24F8BDFE5}"/>
              </a:ext>
            </a:extLst>
          </p:cNvPr>
          <p:cNvSpPr/>
          <p:nvPr userDrawn="1"/>
        </p:nvSpPr>
        <p:spPr>
          <a:xfrm>
            <a:off x="2441240" y="3220281"/>
            <a:ext cx="636105" cy="636105"/>
          </a:xfrm>
          <a:prstGeom prst="rect">
            <a:avLst/>
          </a:prstGeom>
          <a:solidFill>
            <a:srgbClr val="A1CDD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54766B-397C-490C-A48D-7AFECA058AE3}"/>
              </a:ext>
            </a:extLst>
          </p:cNvPr>
          <p:cNvSpPr/>
          <p:nvPr userDrawn="1"/>
        </p:nvSpPr>
        <p:spPr>
          <a:xfrm>
            <a:off x="5778000" y="3222000"/>
            <a:ext cx="636105" cy="636105"/>
          </a:xfrm>
          <a:prstGeom prst="rect">
            <a:avLst/>
          </a:prstGeom>
          <a:solidFill>
            <a:srgbClr val="A1CDD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04A2DE-18FC-45B0-9A90-8D77C3BD330E}"/>
              </a:ext>
            </a:extLst>
          </p:cNvPr>
          <p:cNvSpPr/>
          <p:nvPr userDrawn="1"/>
        </p:nvSpPr>
        <p:spPr>
          <a:xfrm>
            <a:off x="9114655" y="3220280"/>
            <a:ext cx="636105" cy="636105"/>
          </a:xfrm>
          <a:prstGeom prst="rect">
            <a:avLst/>
          </a:prstGeom>
          <a:solidFill>
            <a:srgbClr val="A1CDD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AB4B8-709F-40D7-89B9-F350A28F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5942" y="4342588"/>
            <a:ext cx="2806700" cy="1778812"/>
          </a:xfrm>
        </p:spPr>
        <p:txBody>
          <a:bodyPr>
            <a:normAutofit/>
          </a:bodyPr>
          <a:lstStyle>
            <a:lvl1pPr marL="0" indent="0" algn="just">
              <a:lnSpc>
                <a:spcPct val="114000"/>
              </a:lnSpc>
              <a:spcBef>
                <a:spcPts val="0"/>
              </a:spcBef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NZ" sz="1700" dirty="0">
                <a:latin typeface="Arial" panose="020B0604020202020204" pitchFamily="34" charset="0"/>
                <a:cs typeface="Arial" panose="020B0604020202020204" pitchFamily="34" charset="0"/>
              </a:rPr>
              <a:t>Click here to enter text</a:t>
            </a:r>
            <a:endParaRPr lang="en-NZ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5353E64-1B35-4EC0-8164-C59E2D1D1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2000" y="4343000"/>
            <a:ext cx="2808000" cy="1778400"/>
          </a:xfrm>
        </p:spPr>
        <p:txBody>
          <a:bodyPr>
            <a:normAutofit/>
          </a:bodyPr>
          <a:lstStyle>
            <a:lvl1pPr marL="0" indent="0" algn="just">
              <a:lnSpc>
                <a:spcPct val="114000"/>
              </a:lnSpc>
              <a:spcBef>
                <a:spcPts val="0"/>
              </a:spcBef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NZ" sz="1700" dirty="0">
                <a:latin typeface="Arial" panose="020B0604020202020204" pitchFamily="34" charset="0"/>
                <a:cs typeface="Arial" panose="020B0604020202020204" pitchFamily="34" charset="0"/>
              </a:rPr>
              <a:t>Click here to enter text</a:t>
            </a:r>
            <a:endParaRPr lang="en-NZ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BA5D87B-9F53-40BA-98C9-7B098FCD4D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28058" y="4343000"/>
            <a:ext cx="2808000" cy="1778400"/>
          </a:xfrm>
        </p:spPr>
        <p:txBody>
          <a:bodyPr>
            <a:normAutofit/>
          </a:bodyPr>
          <a:lstStyle>
            <a:lvl1pPr marL="0" indent="0" algn="just">
              <a:lnSpc>
                <a:spcPct val="114000"/>
              </a:lnSpc>
              <a:spcBef>
                <a:spcPts val="0"/>
              </a:spcBef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NZ" sz="1700" dirty="0">
                <a:latin typeface="Arial" panose="020B0604020202020204" pitchFamily="34" charset="0"/>
                <a:cs typeface="Arial" panose="020B0604020202020204" pitchFamily="34" charset="0"/>
              </a:rPr>
              <a:t>Click here to enter text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48770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orizontal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r="-42" b="54400"/>
          <a:stretch/>
        </p:blipFill>
        <p:spPr>
          <a:xfrm>
            <a:off x="-2628" y="414669"/>
            <a:ext cx="12194628" cy="312597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1277600" cy="423333"/>
          </a:xfrm>
          <a:prstGeom prst="rect">
            <a:avLst/>
          </a:prstGeom>
          <a:solidFill>
            <a:srgbClr val="0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Rectangle 3"/>
          <p:cNvSpPr/>
          <p:nvPr userDrawn="1"/>
        </p:nvSpPr>
        <p:spPr>
          <a:xfrm>
            <a:off x="11734800" y="0"/>
            <a:ext cx="457200" cy="423333"/>
          </a:xfrm>
          <a:prstGeom prst="rect">
            <a:avLst/>
          </a:prstGeom>
          <a:solidFill>
            <a:srgbClr val="D3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Rectangle 4"/>
          <p:cNvSpPr/>
          <p:nvPr userDrawn="1"/>
        </p:nvSpPr>
        <p:spPr>
          <a:xfrm>
            <a:off x="11277600" y="0"/>
            <a:ext cx="457200" cy="423333"/>
          </a:xfrm>
          <a:prstGeom prst="rect">
            <a:avLst/>
          </a:prstGeom>
          <a:solidFill>
            <a:srgbClr val="A1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56E21D-7E29-4409-A83B-2CF24F8BDFE5}"/>
              </a:ext>
            </a:extLst>
          </p:cNvPr>
          <p:cNvSpPr/>
          <p:nvPr userDrawn="1"/>
        </p:nvSpPr>
        <p:spPr>
          <a:xfrm>
            <a:off x="2441240" y="3220281"/>
            <a:ext cx="636105" cy="636105"/>
          </a:xfrm>
          <a:prstGeom prst="rect">
            <a:avLst/>
          </a:prstGeom>
          <a:solidFill>
            <a:srgbClr val="A1CDD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54766B-397C-490C-A48D-7AFECA058AE3}"/>
              </a:ext>
            </a:extLst>
          </p:cNvPr>
          <p:cNvSpPr/>
          <p:nvPr userDrawn="1"/>
        </p:nvSpPr>
        <p:spPr>
          <a:xfrm>
            <a:off x="5778000" y="3222000"/>
            <a:ext cx="636105" cy="636105"/>
          </a:xfrm>
          <a:prstGeom prst="rect">
            <a:avLst/>
          </a:prstGeom>
          <a:solidFill>
            <a:srgbClr val="A1CDD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04A2DE-18FC-45B0-9A90-8D77C3BD330E}"/>
              </a:ext>
            </a:extLst>
          </p:cNvPr>
          <p:cNvSpPr/>
          <p:nvPr userDrawn="1"/>
        </p:nvSpPr>
        <p:spPr>
          <a:xfrm>
            <a:off x="9114655" y="3220280"/>
            <a:ext cx="636105" cy="636105"/>
          </a:xfrm>
          <a:prstGeom prst="rect">
            <a:avLst/>
          </a:prstGeom>
          <a:solidFill>
            <a:srgbClr val="A1CDD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AB4B8-709F-40D7-89B9-F350A28F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5942" y="4342588"/>
            <a:ext cx="2806700" cy="1778812"/>
          </a:xfrm>
        </p:spPr>
        <p:txBody>
          <a:bodyPr>
            <a:normAutofit/>
          </a:bodyPr>
          <a:lstStyle>
            <a:lvl1pPr marL="0" indent="0" algn="just">
              <a:lnSpc>
                <a:spcPct val="114000"/>
              </a:lnSpc>
              <a:spcBef>
                <a:spcPts val="0"/>
              </a:spcBef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NZ" sz="1700" dirty="0">
                <a:latin typeface="Arial" panose="020B0604020202020204" pitchFamily="34" charset="0"/>
                <a:cs typeface="Arial" panose="020B0604020202020204" pitchFamily="34" charset="0"/>
              </a:rPr>
              <a:t>Click here to enter text</a:t>
            </a:r>
            <a:endParaRPr lang="en-NZ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5353E64-1B35-4EC0-8164-C59E2D1D1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2000" y="4343000"/>
            <a:ext cx="2808000" cy="1778400"/>
          </a:xfrm>
        </p:spPr>
        <p:txBody>
          <a:bodyPr>
            <a:normAutofit/>
          </a:bodyPr>
          <a:lstStyle>
            <a:lvl1pPr marL="0" indent="0" algn="just">
              <a:lnSpc>
                <a:spcPct val="114000"/>
              </a:lnSpc>
              <a:spcBef>
                <a:spcPts val="0"/>
              </a:spcBef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NZ" sz="1700" dirty="0">
                <a:latin typeface="Arial" panose="020B0604020202020204" pitchFamily="34" charset="0"/>
                <a:cs typeface="Arial" panose="020B0604020202020204" pitchFamily="34" charset="0"/>
              </a:rPr>
              <a:t>Click here to enter text</a:t>
            </a:r>
            <a:endParaRPr lang="en-NZ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BA5D87B-9F53-40BA-98C9-7B098FCD4D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28058" y="4343000"/>
            <a:ext cx="2808000" cy="1778400"/>
          </a:xfrm>
        </p:spPr>
        <p:txBody>
          <a:bodyPr>
            <a:normAutofit/>
          </a:bodyPr>
          <a:lstStyle>
            <a:lvl1pPr marL="0" indent="0" algn="just">
              <a:lnSpc>
                <a:spcPct val="114000"/>
              </a:lnSpc>
              <a:spcBef>
                <a:spcPts val="0"/>
              </a:spcBef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NZ" sz="1700" dirty="0">
                <a:latin typeface="Arial" panose="020B0604020202020204" pitchFamily="34" charset="0"/>
                <a:cs typeface="Arial" panose="020B0604020202020204" pitchFamily="34" charset="0"/>
              </a:rPr>
              <a:t>Click here to enter text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58737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orizontal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8" b="32128"/>
          <a:stretch/>
        </p:blipFill>
        <p:spPr>
          <a:xfrm>
            <a:off x="0" y="287078"/>
            <a:ext cx="12191999" cy="326419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1277600" cy="423333"/>
          </a:xfrm>
          <a:prstGeom prst="rect">
            <a:avLst/>
          </a:prstGeom>
          <a:solidFill>
            <a:srgbClr val="0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Rectangle 3"/>
          <p:cNvSpPr/>
          <p:nvPr userDrawn="1"/>
        </p:nvSpPr>
        <p:spPr>
          <a:xfrm>
            <a:off x="11734800" y="0"/>
            <a:ext cx="457200" cy="423333"/>
          </a:xfrm>
          <a:prstGeom prst="rect">
            <a:avLst/>
          </a:prstGeom>
          <a:solidFill>
            <a:srgbClr val="D3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Rectangle 4"/>
          <p:cNvSpPr/>
          <p:nvPr userDrawn="1"/>
        </p:nvSpPr>
        <p:spPr>
          <a:xfrm>
            <a:off x="11277600" y="0"/>
            <a:ext cx="457200" cy="423333"/>
          </a:xfrm>
          <a:prstGeom prst="rect">
            <a:avLst/>
          </a:prstGeom>
          <a:solidFill>
            <a:srgbClr val="A1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56E21D-7E29-4409-A83B-2CF24F8BDFE5}"/>
              </a:ext>
            </a:extLst>
          </p:cNvPr>
          <p:cNvSpPr/>
          <p:nvPr userDrawn="1"/>
        </p:nvSpPr>
        <p:spPr>
          <a:xfrm>
            <a:off x="2441240" y="3220281"/>
            <a:ext cx="636105" cy="636105"/>
          </a:xfrm>
          <a:prstGeom prst="rect">
            <a:avLst/>
          </a:prstGeom>
          <a:solidFill>
            <a:srgbClr val="A1CDD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54766B-397C-490C-A48D-7AFECA058AE3}"/>
              </a:ext>
            </a:extLst>
          </p:cNvPr>
          <p:cNvSpPr/>
          <p:nvPr userDrawn="1"/>
        </p:nvSpPr>
        <p:spPr>
          <a:xfrm>
            <a:off x="5778000" y="3222000"/>
            <a:ext cx="636105" cy="636105"/>
          </a:xfrm>
          <a:prstGeom prst="rect">
            <a:avLst/>
          </a:prstGeom>
          <a:solidFill>
            <a:srgbClr val="A1CDD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04A2DE-18FC-45B0-9A90-8D77C3BD330E}"/>
              </a:ext>
            </a:extLst>
          </p:cNvPr>
          <p:cNvSpPr/>
          <p:nvPr userDrawn="1"/>
        </p:nvSpPr>
        <p:spPr>
          <a:xfrm>
            <a:off x="9114655" y="3220280"/>
            <a:ext cx="636105" cy="636105"/>
          </a:xfrm>
          <a:prstGeom prst="rect">
            <a:avLst/>
          </a:prstGeom>
          <a:solidFill>
            <a:srgbClr val="A1CDD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AB4B8-709F-40D7-89B9-F350A28F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5942" y="4342588"/>
            <a:ext cx="2806700" cy="1778812"/>
          </a:xfrm>
        </p:spPr>
        <p:txBody>
          <a:bodyPr>
            <a:normAutofit/>
          </a:bodyPr>
          <a:lstStyle>
            <a:lvl1pPr marL="0" indent="0" algn="just">
              <a:lnSpc>
                <a:spcPct val="114000"/>
              </a:lnSpc>
              <a:spcBef>
                <a:spcPts val="0"/>
              </a:spcBef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NZ" sz="1700" dirty="0">
                <a:latin typeface="Arial" panose="020B0604020202020204" pitchFamily="34" charset="0"/>
                <a:cs typeface="Arial" panose="020B0604020202020204" pitchFamily="34" charset="0"/>
              </a:rPr>
              <a:t>Click here to enter text</a:t>
            </a:r>
            <a:endParaRPr lang="en-NZ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5353E64-1B35-4EC0-8164-C59E2D1D1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2000" y="4343000"/>
            <a:ext cx="2808000" cy="1778400"/>
          </a:xfrm>
        </p:spPr>
        <p:txBody>
          <a:bodyPr>
            <a:normAutofit/>
          </a:bodyPr>
          <a:lstStyle>
            <a:lvl1pPr marL="0" indent="0" algn="just">
              <a:lnSpc>
                <a:spcPct val="114000"/>
              </a:lnSpc>
              <a:spcBef>
                <a:spcPts val="0"/>
              </a:spcBef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NZ" sz="1700" dirty="0">
                <a:latin typeface="Arial" panose="020B0604020202020204" pitchFamily="34" charset="0"/>
                <a:cs typeface="Arial" panose="020B0604020202020204" pitchFamily="34" charset="0"/>
              </a:rPr>
              <a:t>Click here to enter text</a:t>
            </a:r>
            <a:endParaRPr lang="en-NZ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BA5D87B-9F53-40BA-98C9-7B098FCD4D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28058" y="4343000"/>
            <a:ext cx="2808000" cy="1778400"/>
          </a:xfrm>
        </p:spPr>
        <p:txBody>
          <a:bodyPr>
            <a:normAutofit/>
          </a:bodyPr>
          <a:lstStyle>
            <a:lvl1pPr marL="0" indent="0" algn="just">
              <a:lnSpc>
                <a:spcPct val="114000"/>
              </a:lnSpc>
              <a:spcBef>
                <a:spcPts val="0"/>
              </a:spcBef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NZ" sz="1700" dirty="0">
                <a:latin typeface="Arial" panose="020B0604020202020204" pitchFamily="34" charset="0"/>
                <a:cs typeface="Arial" panose="020B0604020202020204" pitchFamily="34" charset="0"/>
              </a:rPr>
              <a:t>Click here to enter text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92030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Horizontal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76" b="29151"/>
          <a:stretch/>
        </p:blipFill>
        <p:spPr>
          <a:xfrm>
            <a:off x="1" y="423334"/>
            <a:ext cx="12192000" cy="310238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1277600" cy="423333"/>
          </a:xfrm>
          <a:prstGeom prst="rect">
            <a:avLst/>
          </a:prstGeom>
          <a:solidFill>
            <a:srgbClr val="0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Rectangle 3"/>
          <p:cNvSpPr/>
          <p:nvPr userDrawn="1"/>
        </p:nvSpPr>
        <p:spPr>
          <a:xfrm>
            <a:off x="11734800" y="0"/>
            <a:ext cx="457200" cy="423333"/>
          </a:xfrm>
          <a:prstGeom prst="rect">
            <a:avLst/>
          </a:prstGeom>
          <a:solidFill>
            <a:srgbClr val="D3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Rectangle 4"/>
          <p:cNvSpPr/>
          <p:nvPr userDrawn="1"/>
        </p:nvSpPr>
        <p:spPr>
          <a:xfrm>
            <a:off x="11277600" y="0"/>
            <a:ext cx="457200" cy="423333"/>
          </a:xfrm>
          <a:prstGeom prst="rect">
            <a:avLst/>
          </a:prstGeom>
          <a:solidFill>
            <a:srgbClr val="A1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56E21D-7E29-4409-A83B-2CF24F8BDFE5}"/>
              </a:ext>
            </a:extLst>
          </p:cNvPr>
          <p:cNvSpPr/>
          <p:nvPr userDrawn="1"/>
        </p:nvSpPr>
        <p:spPr>
          <a:xfrm>
            <a:off x="2441240" y="3220281"/>
            <a:ext cx="636105" cy="636105"/>
          </a:xfrm>
          <a:prstGeom prst="rect">
            <a:avLst/>
          </a:prstGeom>
          <a:solidFill>
            <a:srgbClr val="A1CDD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54766B-397C-490C-A48D-7AFECA058AE3}"/>
              </a:ext>
            </a:extLst>
          </p:cNvPr>
          <p:cNvSpPr/>
          <p:nvPr userDrawn="1"/>
        </p:nvSpPr>
        <p:spPr>
          <a:xfrm>
            <a:off x="5778000" y="3222000"/>
            <a:ext cx="636105" cy="636105"/>
          </a:xfrm>
          <a:prstGeom prst="rect">
            <a:avLst/>
          </a:prstGeom>
          <a:solidFill>
            <a:srgbClr val="A1CDD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04A2DE-18FC-45B0-9A90-8D77C3BD330E}"/>
              </a:ext>
            </a:extLst>
          </p:cNvPr>
          <p:cNvSpPr/>
          <p:nvPr userDrawn="1"/>
        </p:nvSpPr>
        <p:spPr>
          <a:xfrm>
            <a:off x="9114655" y="3220280"/>
            <a:ext cx="636105" cy="636105"/>
          </a:xfrm>
          <a:prstGeom prst="rect">
            <a:avLst/>
          </a:prstGeom>
          <a:solidFill>
            <a:srgbClr val="A1CDD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AB4B8-709F-40D7-89B9-F350A28F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5942" y="4342588"/>
            <a:ext cx="2806700" cy="1778812"/>
          </a:xfrm>
        </p:spPr>
        <p:txBody>
          <a:bodyPr>
            <a:normAutofit/>
          </a:bodyPr>
          <a:lstStyle>
            <a:lvl1pPr marL="0" indent="0" algn="just">
              <a:lnSpc>
                <a:spcPct val="114000"/>
              </a:lnSpc>
              <a:spcBef>
                <a:spcPts val="0"/>
              </a:spcBef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NZ" sz="1700" dirty="0">
                <a:latin typeface="Arial" panose="020B0604020202020204" pitchFamily="34" charset="0"/>
                <a:cs typeface="Arial" panose="020B0604020202020204" pitchFamily="34" charset="0"/>
              </a:rPr>
              <a:t>Click here to enter text</a:t>
            </a:r>
            <a:endParaRPr lang="en-NZ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5353E64-1B35-4EC0-8164-C59E2D1D1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2000" y="4343000"/>
            <a:ext cx="2808000" cy="1778400"/>
          </a:xfrm>
        </p:spPr>
        <p:txBody>
          <a:bodyPr>
            <a:normAutofit/>
          </a:bodyPr>
          <a:lstStyle>
            <a:lvl1pPr marL="0" indent="0" algn="just">
              <a:lnSpc>
                <a:spcPct val="114000"/>
              </a:lnSpc>
              <a:spcBef>
                <a:spcPts val="0"/>
              </a:spcBef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NZ" sz="1700" dirty="0">
                <a:latin typeface="Arial" panose="020B0604020202020204" pitchFamily="34" charset="0"/>
                <a:cs typeface="Arial" panose="020B0604020202020204" pitchFamily="34" charset="0"/>
              </a:rPr>
              <a:t>Click here to enter text</a:t>
            </a:r>
            <a:endParaRPr lang="en-NZ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BA5D87B-9F53-40BA-98C9-7B098FCD4D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28058" y="4343000"/>
            <a:ext cx="2808000" cy="1778400"/>
          </a:xfrm>
        </p:spPr>
        <p:txBody>
          <a:bodyPr>
            <a:normAutofit/>
          </a:bodyPr>
          <a:lstStyle>
            <a:lvl1pPr marL="0" indent="0" algn="just">
              <a:lnSpc>
                <a:spcPct val="114000"/>
              </a:lnSpc>
              <a:spcBef>
                <a:spcPts val="0"/>
              </a:spcBef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NZ" sz="1700" dirty="0">
                <a:latin typeface="Arial" panose="020B0604020202020204" pitchFamily="34" charset="0"/>
                <a:cs typeface="Arial" panose="020B0604020202020204" pitchFamily="34" charset="0"/>
              </a:rPr>
              <a:t>Click here to enter text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16745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382400" cy="6118577"/>
          </a:xfrm>
          <a:prstGeom prst="rect">
            <a:avLst/>
          </a:prstGeom>
          <a:solidFill>
            <a:srgbClr val="0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4" y="141616"/>
            <a:ext cx="1019121" cy="42681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118577"/>
            <a:ext cx="689988" cy="739423"/>
          </a:xfrm>
          <a:prstGeom prst="rect">
            <a:avLst/>
          </a:prstGeom>
          <a:solidFill>
            <a:srgbClr val="A1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88694" y="6118577"/>
            <a:ext cx="689988" cy="739423"/>
          </a:xfrm>
          <a:prstGeom prst="rect">
            <a:avLst/>
          </a:prstGeom>
          <a:solidFill>
            <a:srgbClr val="D3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82000FB8-53B5-42DB-988E-C6CD9FCB2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1091" y="729049"/>
            <a:ext cx="9131643" cy="61783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9EAAA3D-AC27-4A61-B7C1-F10ADF92FE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2422525"/>
            <a:ext cx="9146148" cy="3695700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09EEEEE-70FB-441B-8FD1-C94EB3F4F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0362" y="1519238"/>
            <a:ext cx="9131917" cy="371475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9553DB-F841-4AB4-BFD2-B8399CDBFA99}"/>
              </a:ext>
            </a:extLst>
          </p:cNvPr>
          <p:cNvCxnSpPr>
            <a:cxnSpLocks/>
          </p:cNvCxnSpPr>
          <p:nvPr userDrawn="1"/>
        </p:nvCxnSpPr>
        <p:spPr>
          <a:xfrm flipV="1">
            <a:off x="1631092" y="1346886"/>
            <a:ext cx="9131187" cy="12360"/>
          </a:xfrm>
          <a:prstGeom prst="line">
            <a:avLst/>
          </a:prstGeom>
          <a:ln w="28575">
            <a:solidFill>
              <a:srgbClr val="D3B3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061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382400" cy="6118577"/>
          </a:xfrm>
          <a:prstGeom prst="rect">
            <a:avLst/>
          </a:prstGeom>
          <a:solidFill>
            <a:srgbClr val="0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4" y="141616"/>
            <a:ext cx="1019121" cy="42681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118577"/>
            <a:ext cx="689988" cy="739423"/>
          </a:xfrm>
          <a:prstGeom prst="rect">
            <a:avLst/>
          </a:prstGeom>
          <a:solidFill>
            <a:srgbClr val="A1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88694" y="6118577"/>
            <a:ext cx="689988" cy="739423"/>
          </a:xfrm>
          <a:prstGeom prst="rect">
            <a:avLst/>
          </a:prstGeom>
          <a:solidFill>
            <a:srgbClr val="D3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82000FB8-53B5-42DB-988E-C6CD9FCB2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1091" y="729049"/>
            <a:ext cx="9131643" cy="61783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9EAAA3D-AC27-4A61-B7C1-F10ADF92FE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0200" y="2422525"/>
            <a:ext cx="4394201" cy="3695700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09EEEEE-70FB-441B-8FD1-C94EB3F4F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0362" y="1519238"/>
            <a:ext cx="9131917" cy="371475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9553DB-F841-4AB4-BFD2-B8399CDBFA99}"/>
              </a:ext>
            </a:extLst>
          </p:cNvPr>
          <p:cNvCxnSpPr>
            <a:cxnSpLocks/>
          </p:cNvCxnSpPr>
          <p:nvPr userDrawn="1"/>
        </p:nvCxnSpPr>
        <p:spPr>
          <a:xfrm flipV="1">
            <a:off x="1631092" y="1346886"/>
            <a:ext cx="9131187" cy="12360"/>
          </a:xfrm>
          <a:prstGeom prst="line">
            <a:avLst/>
          </a:prstGeom>
          <a:ln w="28575">
            <a:solidFill>
              <a:srgbClr val="D3B3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515B2-C07B-4CEB-972A-2B2799C119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7601" y="2422525"/>
            <a:ext cx="4564062" cy="3695700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90065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382400" cy="6118577"/>
          </a:xfrm>
          <a:prstGeom prst="rect">
            <a:avLst/>
          </a:prstGeom>
          <a:solidFill>
            <a:srgbClr val="0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4" y="141616"/>
            <a:ext cx="1019121" cy="42681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118577"/>
            <a:ext cx="689988" cy="739423"/>
          </a:xfrm>
          <a:prstGeom prst="rect">
            <a:avLst/>
          </a:prstGeom>
          <a:solidFill>
            <a:srgbClr val="A1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88694" y="6118577"/>
            <a:ext cx="689988" cy="739423"/>
          </a:xfrm>
          <a:prstGeom prst="rect">
            <a:avLst/>
          </a:prstGeom>
          <a:solidFill>
            <a:srgbClr val="D3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82000FB8-53B5-42DB-988E-C6CD9FCB2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1091" y="729049"/>
            <a:ext cx="9131643" cy="61783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09EEEEE-70FB-441B-8FD1-C94EB3F4F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0362" y="1519238"/>
            <a:ext cx="9131917" cy="371475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9553DB-F841-4AB4-BFD2-B8399CDBFA99}"/>
              </a:ext>
            </a:extLst>
          </p:cNvPr>
          <p:cNvCxnSpPr>
            <a:cxnSpLocks/>
          </p:cNvCxnSpPr>
          <p:nvPr userDrawn="1"/>
        </p:nvCxnSpPr>
        <p:spPr>
          <a:xfrm flipV="1">
            <a:off x="1631092" y="1346886"/>
            <a:ext cx="9131187" cy="12360"/>
          </a:xfrm>
          <a:prstGeom prst="line">
            <a:avLst/>
          </a:prstGeom>
          <a:ln w="28575">
            <a:solidFill>
              <a:srgbClr val="D3B3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515B2-C07B-4CEB-972A-2B2799C119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7601" y="2422525"/>
            <a:ext cx="4564062" cy="3695700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2686B04-5B1C-4DB2-A568-24EBD32D46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29820" y="2422525"/>
            <a:ext cx="4364581" cy="3695700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6869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Layout - LONG LINE">
    <p:bg>
      <p:bgPr>
        <a:solidFill>
          <a:srgbClr val="0081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207FFF-7CF0-4D43-A1C2-676CCD5AB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324" y="5977971"/>
            <a:ext cx="1309954" cy="54861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956483-A741-4D6C-A63C-FD32CA24809B}"/>
              </a:ext>
            </a:extLst>
          </p:cNvPr>
          <p:cNvCxnSpPr/>
          <p:nvPr userDrawn="1"/>
        </p:nvCxnSpPr>
        <p:spPr>
          <a:xfrm>
            <a:off x="913660" y="2593450"/>
            <a:ext cx="942482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8465C82-ACC8-43BA-A841-4923228E0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376" y="1652778"/>
            <a:ext cx="7766050" cy="820444"/>
          </a:xfrm>
        </p:spPr>
        <p:txBody>
          <a:bodyPr>
            <a:noAutofit/>
          </a:bodyPr>
          <a:lstStyle>
            <a:lvl1pPr marL="0" indent="0">
              <a:buNone/>
              <a:defRPr sz="6600" b="1">
                <a:solidFill>
                  <a:srgbClr val="D3B3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NZ" dirty="0"/>
              <a:t>Enter 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A68325D-0E4B-495C-A1A0-0CC7BD554E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0685" y="2678428"/>
            <a:ext cx="7766050" cy="466776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Enter entity, e.g. Central Otago District Council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4890B9-8050-4DFA-A0AB-ECCA891CF2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685" y="6329927"/>
            <a:ext cx="1572030" cy="214241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Image Credit: Shirley Howden</a:t>
            </a:r>
          </a:p>
        </p:txBody>
      </p:sp>
    </p:spTree>
    <p:extLst>
      <p:ext uri="{BB962C8B-B14F-4D97-AF65-F5344CB8AC3E}">
        <p14:creationId xmlns:p14="http://schemas.microsoft.com/office/powerpoint/2010/main" val="982873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382400" cy="6118577"/>
          </a:xfrm>
          <a:prstGeom prst="rect">
            <a:avLst/>
          </a:prstGeom>
          <a:solidFill>
            <a:srgbClr val="0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4" y="141616"/>
            <a:ext cx="1019121" cy="42681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118577"/>
            <a:ext cx="689988" cy="739423"/>
          </a:xfrm>
          <a:prstGeom prst="rect">
            <a:avLst/>
          </a:prstGeom>
          <a:solidFill>
            <a:srgbClr val="A1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88694" y="6118577"/>
            <a:ext cx="689988" cy="739423"/>
          </a:xfrm>
          <a:prstGeom prst="rect">
            <a:avLst/>
          </a:prstGeom>
          <a:solidFill>
            <a:srgbClr val="D3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008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7" y="146984"/>
            <a:ext cx="1223981" cy="605254"/>
          </a:xfrm>
          <a:prstGeom prst="rect">
            <a:avLst/>
          </a:prstGeom>
        </p:spPr>
      </p:pic>
      <p:sp>
        <p:nvSpPr>
          <p:cNvPr id="15" name="Title 7">
            <a:extLst>
              <a:ext uri="{FF2B5EF4-FFF2-40B4-BE49-F238E27FC236}">
                <a16:creationId xmlns:a16="http://schemas.microsoft.com/office/drawing/2014/main" id="{82000FB8-53B5-42DB-988E-C6CD9FCB2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1463" y="731588"/>
            <a:ext cx="9131643" cy="61783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9EAAA3D-AC27-4A61-B7C1-F10ADF92FE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4963" y="2423051"/>
            <a:ext cx="9131918" cy="3697265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D09EEEEE-70FB-441B-8FD1-C94EB3F4F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0733" y="1535279"/>
            <a:ext cx="9131917" cy="371475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9553DB-F841-4AB4-BFD2-B8399CDBFA99}"/>
              </a:ext>
            </a:extLst>
          </p:cNvPr>
          <p:cNvCxnSpPr>
            <a:cxnSpLocks/>
          </p:cNvCxnSpPr>
          <p:nvPr userDrawn="1"/>
        </p:nvCxnSpPr>
        <p:spPr>
          <a:xfrm>
            <a:off x="1611463" y="1371959"/>
            <a:ext cx="9145418" cy="0"/>
          </a:xfrm>
          <a:prstGeom prst="line">
            <a:avLst/>
          </a:prstGeom>
          <a:ln w="28575">
            <a:solidFill>
              <a:srgbClr val="D3B3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980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257" y="136474"/>
            <a:ext cx="1223981" cy="605254"/>
          </a:xfrm>
          <a:prstGeom prst="rect">
            <a:avLst/>
          </a:prstGeom>
        </p:spPr>
      </p:pic>
      <p:sp>
        <p:nvSpPr>
          <p:cNvPr id="15" name="Title 7">
            <a:extLst>
              <a:ext uri="{FF2B5EF4-FFF2-40B4-BE49-F238E27FC236}">
                <a16:creationId xmlns:a16="http://schemas.microsoft.com/office/drawing/2014/main" id="{82000FB8-53B5-42DB-988E-C6CD9FCB2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7572" y="741728"/>
            <a:ext cx="9152677" cy="61783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9EAAA3D-AC27-4A61-B7C1-F10ADF92FE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3341" y="2403479"/>
            <a:ext cx="9146148" cy="3695700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D09EEEEE-70FB-441B-8FD1-C94EB3F4F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7572" y="1540750"/>
            <a:ext cx="9131917" cy="371475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9553DB-F841-4AB4-BFD2-B8399CDBFA99}"/>
              </a:ext>
            </a:extLst>
          </p:cNvPr>
          <p:cNvCxnSpPr>
            <a:cxnSpLocks/>
          </p:cNvCxnSpPr>
          <p:nvPr userDrawn="1"/>
        </p:nvCxnSpPr>
        <p:spPr>
          <a:xfrm>
            <a:off x="1597572" y="1380393"/>
            <a:ext cx="9152677" cy="0"/>
          </a:xfrm>
          <a:prstGeom prst="line">
            <a:avLst/>
          </a:prstGeom>
          <a:ln w="28575">
            <a:solidFill>
              <a:srgbClr val="D3B3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784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losing Slide">
    <p:bg>
      <p:bgPr>
        <a:solidFill>
          <a:srgbClr val="0081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F9D811-D1DB-4100-AA41-A834E01E67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023" y="2698440"/>
            <a:ext cx="1309954" cy="5486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0239FC-F8AD-4F81-BFC0-5320A356C0F3}"/>
              </a:ext>
            </a:extLst>
          </p:cNvPr>
          <p:cNvSpPr txBox="1"/>
          <p:nvPr userDrawn="1"/>
        </p:nvSpPr>
        <p:spPr>
          <a:xfrm>
            <a:off x="5002015" y="3446585"/>
            <a:ext cx="2187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03 440 0644</a:t>
            </a:r>
          </a:p>
          <a:p>
            <a:pPr algn="ctr"/>
            <a:r>
              <a:rPr lang="en-N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info@codc.govt.nz</a:t>
            </a:r>
            <a:endParaRPr lang="en-N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N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N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Dunorling</a:t>
            </a:r>
            <a:r>
              <a:rPr lang="en-N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Street, Alexandra</a:t>
            </a:r>
          </a:p>
          <a:p>
            <a:pPr algn="ctr"/>
            <a:r>
              <a:rPr lang="en-N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Box 353, Alexandra 9340</a:t>
            </a:r>
          </a:p>
        </p:txBody>
      </p:sp>
    </p:spTree>
    <p:extLst>
      <p:ext uri="{BB962C8B-B14F-4D97-AF65-F5344CB8AC3E}">
        <p14:creationId xmlns:p14="http://schemas.microsoft.com/office/powerpoint/2010/main" val="175647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0" b="20380"/>
          <a:stretch/>
        </p:blipFill>
        <p:spPr>
          <a:xfrm rot="5400000">
            <a:off x="7227399" y="1911008"/>
            <a:ext cx="6875607" cy="305359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2" y="-2"/>
            <a:ext cx="1382400" cy="6118227"/>
          </a:xfrm>
          <a:prstGeom prst="rect">
            <a:avLst/>
          </a:prstGeom>
          <a:solidFill>
            <a:srgbClr val="0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6118576"/>
            <a:ext cx="689988" cy="739423"/>
          </a:xfrm>
          <a:prstGeom prst="rect">
            <a:avLst/>
          </a:prstGeom>
          <a:solidFill>
            <a:srgbClr val="A1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688694" y="6118577"/>
            <a:ext cx="689988" cy="739423"/>
          </a:xfrm>
          <a:prstGeom prst="rect">
            <a:avLst/>
          </a:prstGeom>
          <a:solidFill>
            <a:srgbClr val="D3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4" y="141616"/>
            <a:ext cx="1019121" cy="42681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5882762-7869-4A45-9BC6-090FBBECF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1092" y="729049"/>
            <a:ext cx="7130836" cy="61783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609843-57CE-4F4D-999E-2EE8821111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2422525"/>
            <a:ext cx="7142163" cy="3695700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359135-389A-479B-8B3E-6CBBBF9EF6B0}"/>
              </a:ext>
            </a:extLst>
          </p:cNvPr>
          <p:cNvCxnSpPr>
            <a:cxnSpLocks/>
          </p:cNvCxnSpPr>
          <p:nvPr userDrawn="1"/>
        </p:nvCxnSpPr>
        <p:spPr>
          <a:xfrm flipV="1">
            <a:off x="1631092" y="1346886"/>
            <a:ext cx="7130321" cy="12359"/>
          </a:xfrm>
          <a:prstGeom prst="line">
            <a:avLst/>
          </a:prstGeom>
          <a:ln w="28575">
            <a:solidFill>
              <a:srgbClr val="D3B3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80E9EA3-14EC-48B1-ACD5-36BAE66FE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0363" y="1519238"/>
            <a:ext cx="7131050" cy="371475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464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3" b="6323"/>
          <a:stretch/>
        </p:blipFill>
        <p:spPr>
          <a:xfrm rot="5400000">
            <a:off x="7168730" y="1822876"/>
            <a:ext cx="6857999" cy="321226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2" y="-2"/>
            <a:ext cx="1382400" cy="6118227"/>
          </a:xfrm>
          <a:prstGeom prst="rect">
            <a:avLst/>
          </a:prstGeom>
          <a:solidFill>
            <a:srgbClr val="0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6118576"/>
            <a:ext cx="689988" cy="739423"/>
          </a:xfrm>
          <a:prstGeom prst="rect">
            <a:avLst/>
          </a:prstGeom>
          <a:solidFill>
            <a:srgbClr val="A1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688694" y="6118577"/>
            <a:ext cx="689988" cy="739423"/>
          </a:xfrm>
          <a:prstGeom prst="rect">
            <a:avLst/>
          </a:prstGeom>
          <a:solidFill>
            <a:srgbClr val="D3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4" y="141616"/>
            <a:ext cx="1019121" cy="42681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5882762-7869-4A45-9BC6-090FBBECF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1092" y="729049"/>
            <a:ext cx="7130836" cy="61783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609843-57CE-4F4D-999E-2EE8821111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2422525"/>
            <a:ext cx="7142163" cy="3695700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359135-389A-479B-8B3E-6CBBBF9EF6B0}"/>
              </a:ext>
            </a:extLst>
          </p:cNvPr>
          <p:cNvCxnSpPr>
            <a:cxnSpLocks/>
          </p:cNvCxnSpPr>
          <p:nvPr userDrawn="1"/>
        </p:nvCxnSpPr>
        <p:spPr>
          <a:xfrm flipV="1">
            <a:off x="1631092" y="1346886"/>
            <a:ext cx="7130321" cy="12359"/>
          </a:xfrm>
          <a:prstGeom prst="line">
            <a:avLst/>
          </a:prstGeom>
          <a:ln w="28575">
            <a:solidFill>
              <a:srgbClr val="D3B3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80E9EA3-14EC-48B1-ACD5-36BAE66FE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0363" y="1519238"/>
            <a:ext cx="7131050" cy="371475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25750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6" b="18916"/>
          <a:stretch/>
        </p:blipFill>
        <p:spPr>
          <a:xfrm rot="5400000">
            <a:off x="7142079" y="1819265"/>
            <a:ext cx="6872877" cy="320459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2" y="-2"/>
            <a:ext cx="1382400" cy="6118227"/>
          </a:xfrm>
          <a:prstGeom prst="rect">
            <a:avLst/>
          </a:prstGeom>
          <a:solidFill>
            <a:srgbClr val="0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6118576"/>
            <a:ext cx="689988" cy="739423"/>
          </a:xfrm>
          <a:prstGeom prst="rect">
            <a:avLst/>
          </a:prstGeom>
          <a:solidFill>
            <a:srgbClr val="A1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688694" y="6118577"/>
            <a:ext cx="689988" cy="739423"/>
          </a:xfrm>
          <a:prstGeom prst="rect">
            <a:avLst/>
          </a:prstGeom>
          <a:solidFill>
            <a:srgbClr val="D3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4" y="141616"/>
            <a:ext cx="1019121" cy="42681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5882762-7869-4A45-9BC6-090FBBECF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1092" y="729049"/>
            <a:ext cx="7130836" cy="61783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609843-57CE-4F4D-999E-2EE8821111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2422525"/>
            <a:ext cx="7142163" cy="3695700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359135-389A-479B-8B3E-6CBBBF9EF6B0}"/>
              </a:ext>
            </a:extLst>
          </p:cNvPr>
          <p:cNvCxnSpPr>
            <a:cxnSpLocks/>
          </p:cNvCxnSpPr>
          <p:nvPr userDrawn="1"/>
        </p:nvCxnSpPr>
        <p:spPr>
          <a:xfrm flipV="1">
            <a:off x="1631092" y="1346886"/>
            <a:ext cx="7130321" cy="12359"/>
          </a:xfrm>
          <a:prstGeom prst="line">
            <a:avLst/>
          </a:prstGeom>
          <a:ln w="28575">
            <a:solidFill>
              <a:srgbClr val="D3B3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80E9EA3-14EC-48B1-ACD5-36BAE66FE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0363" y="1519238"/>
            <a:ext cx="7131050" cy="371475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24954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3" b="7673"/>
          <a:stretch/>
        </p:blipFill>
        <p:spPr>
          <a:xfrm>
            <a:off x="1378682" y="-3"/>
            <a:ext cx="10813318" cy="686537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378682" y="568427"/>
            <a:ext cx="10813318" cy="554979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Rectangle 3"/>
          <p:cNvSpPr/>
          <p:nvPr userDrawn="1"/>
        </p:nvSpPr>
        <p:spPr>
          <a:xfrm>
            <a:off x="-2" y="-2"/>
            <a:ext cx="1382400" cy="6118227"/>
          </a:xfrm>
          <a:prstGeom prst="rect">
            <a:avLst/>
          </a:prstGeom>
          <a:solidFill>
            <a:srgbClr val="0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6118576"/>
            <a:ext cx="689988" cy="739423"/>
          </a:xfrm>
          <a:prstGeom prst="rect">
            <a:avLst/>
          </a:prstGeom>
          <a:solidFill>
            <a:srgbClr val="A1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688694" y="6118577"/>
            <a:ext cx="689988" cy="739423"/>
          </a:xfrm>
          <a:prstGeom prst="rect">
            <a:avLst/>
          </a:prstGeom>
          <a:solidFill>
            <a:srgbClr val="D3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4" y="141616"/>
            <a:ext cx="1019121" cy="42681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5882762-7869-4A45-9BC6-090FBBECF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1092" y="729049"/>
            <a:ext cx="7130836" cy="61783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609843-57CE-4F4D-999E-2EE8821111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2063065"/>
            <a:ext cx="7142163" cy="3695700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359135-389A-479B-8B3E-6CBBBF9EF6B0}"/>
              </a:ext>
            </a:extLst>
          </p:cNvPr>
          <p:cNvCxnSpPr>
            <a:cxnSpLocks/>
          </p:cNvCxnSpPr>
          <p:nvPr userDrawn="1"/>
        </p:nvCxnSpPr>
        <p:spPr>
          <a:xfrm flipV="1">
            <a:off x="1631092" y="1346886"/>
            <a:ext cx="7130321" cy="12359"/>
          </a:xfrm>
          <a:prstGeom prst="line">
            <a:avLst/>
          </a:prstGeom>
          <a:ln w="28575">
            <a:solidFill>
              <a:srgbClr val="D3B3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80E9EA3-14EC-48B1-ACD5-36BAE66FE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0363" y="1519238"/>
            <a:ext cx="7131050" cy="371475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31222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b="11164"/>
          <a:stretch/>
        </p:blipFill>
        <p:spPr>
          <a:xfrm>
            <a:off x="425302" y="-1"/>
            <a:ext cx="11759610" cy="685799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378682" y="568427"/>
            <a:ext cx="10813318" cy="554979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Rectangle 3"/>
          <p:cNvSpPr/>
          <p:nvPr userDrawn="1"/>
        </p:nvSpPr>
        <p:spPr>
          <a:xfrm>
            <a:off x="-2" y="-2"/>
            <a:ext cx="1382400" cy="6118227"/>
          </a:xfrm>
          <a:prstGeom prst="rect">
            <a:avLst/>
          </a:prstGeom>
          <a:solidFill>
            <a:srgbClr val="0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6118576"/>
            <a:ext cx="689988" cy="739423"/>
          </a:xfrm>
          <a:prstGeom prst="rect">
            <a:avLst/>
          </a:prstGeom>
          <a:solidFill>
            <a:srgbClr val="A1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688694" y="6118577"/>
            <a:ext cx="689988" cy="739423"/>
          </a:xfrm>
          <a:prstGeom prst="rect">
            <a:avLst/>
          </a:prstGeom>
          <a:solidFill>
            <a:srgbClr val="D3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4" y="141616"/>
            <a:ext cx="1019121" cy="42681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5882762-7869-4A45-9BC6-090FBBECF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1092" y="729049"/>
            <a:ext cx="7130836" cy="61783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609843-57CE-4F4D-999E-2EE8821111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2063065"/>
            <a:ext cx="7142163" cy="3695700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359135-389A-479B-8B3E-6CBBBF9EF6B0}"/>
              </a:ext>
            </a:extLst>
          </p:cNvPr>
          <p:cNvCxnSpPr>
            <a:cxnSpLocks/>
          </p:cNvCxnSpPr>
          <p:nvPr userDrawn="1"/>
        </p:nvCxnSpPr>
        <p:spPr>
          <a:xfrm flipV="1">
            <a:off x="1631092" y="1346886"/>
            <a:ext cx="7130321" cy="12359"/>
          </a:xfrm>
          <a:prstGeom prst="line">
            <a:avLst/>
          </a:prstGeom>
          <a:ln w="28575">
            <a:solidFill>
              <a:srgbClr val="D3B3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80E9EA3-14EC-48B1-ACD5-36BAE66FE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0363" y="1519238"/>
            <a:ext cx="7131050" cy="371475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5406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3" b="7853"/>
          <a:stretch/>
        </p:blipFill>
        <p:spPr>
          <a:xfrm>
            <a:off x="1378682" y="0"/>
            <a:ext cx="10813318" cy="684736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378682" y="568427"/>
            <a:ext cx="10813318" cy="554979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Rectangle 3"/>
          <p:cNvSpPr/>
          <p:nvPr userDrawn="1"/>
        </p:nvSpPr>
        <p:spPr>
          <a:xfrm>
            <a:off x="-2" y="-2"/>
            <a:ext cx="1382400" cy="6118227"/>
          </a:xfrm>
          <a:prstGeom prst="rect">
            <a:avLst/>
          </a:prstGeom>
          <a:solidFill>
            <a:srgbClr val="0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6118576"/>
            <a:ext cx="689988" cy="739423"/>
          </a:xfrm>
          <a:prstGeom prst="rect">
            <a:avLst/>
          </a:prstGeom>
          <a:solidFill>
            <a:srgbClr val="A1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688694" y="6118577"/>
            <a:ext cx="689988" cy="739423"/>
          </a:xfrm>
          <a:prstGeom prst="rect">
            <a:avLst/>
          </a:prstGeom>
          <a:solidFill>
            <a:srgbClr val="D3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4" y="141616"/>
            <a:ext cx="1019121" cy="42681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5882762-7869-4A45-9BC6-090FBBECF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1092" y="729049"/>
            <a:ext cx="7130836" cy="61783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609843-57CE-4F4D-999E-2EE8821111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2063065"/>
            <a:ext cx="7142163" cy="3695700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359135-389A-479B-8B3E-6CBBBF9EF6B0}"/>
              </a:ext>
            </a:extLst>
          </p:cNvPr>
          <p:cNvCxnSpPr>
            <a:cxnSpLocks/>
          </p:cNvCxnSpPr>
          <p:nvPr userDrawn="1"/>
        </p:nvCxnSpPr>
        <p:spPr>
          <a:xfrm flipV="1">
            <a:off x="1631092" y="1346886"/>
            <a:ext cx="7130321" cy="12359"/>
          </a:xfrm>
          <a:prstGeom prst="line">
            <a:avLst/>
          </a:prstGeom>
          <a:ln w="28575">
            <a:solidFill>
              <a:srgbClr val="D3B3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80E9EA3-14EC-48B1-ACD5-36BAE66FE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0363" y="1519238"/>
            <a:ext cx="7131050" cy="371475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50918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r="5794"/>
          <a:stretch/>
        </p:blipFill>
        <p:spPr>
          <a:xfrm>
            <a:off x="1378682" y="-21265"/>
            <a:ext cx="10813318" cy="687926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378682" y="568427"/>
            <a:ext cx="10813318" cy="554979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Rectangle 3"/>
          <p:cNvSpPr/>
          <p:nvPr userDrawn="1"/>
        </p:nvSpPr>
        <p:spPr>
          <a:xfrm>
            <a:off x="-2" y="-2"/>
            <a:ext cx="1382400" cy="6118227"/>
          </a:xfrm>
          <a:prstGeom prst="rect">
            <a:avLst/>
          </a:prstGeom>
          <a:solidFill>
            <a:srgbClr val="0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6118576"/>
            <a:ext cx="689988" cy="739423"/>
          </a:xfrm>
          <a:prstGeom prst="rect">
            <a:avLst/>
          </a:prstGeom>
          <a:solidFill>
            <a:srgbClr val="A1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688694" y="6118577"/>
            <a:ext cx="689988" cy="739423"/>
          </a:xfrm>
          <a:prstGeom prst="rect">
            <a:avLst/>
          </a:prstGeom>
          <a:solidFill>
            <a:srgbClr val="D3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4" y="141616"/>
            <a:ext cx="1019121" cy="42681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5882762-7869-4A45-9BC6-090FBBECF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1092" y="729049"/>
            <a:ext cx="7130836" cy="61783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609843-57CE-4F4D-999E-2EE8821111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2063065"/>
            <a:ext cx="7142163" cy="3695700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359135-389A-479B-8B3E-6CBBBF9EF6B0}"/>
              </a:ext>
            </a:extLst>
          </p:cNvPr>
          <p:cNvCxnSpPr>
            <a:cxnSpLocks/>
          </p:cNvCxnSpPr>
          <p:nvPr userDrawn="1"/>
        </p:nvCxnSpPr>
        <p:spPr>
          <a:xfrm flipV="1">
            <a:off x="1631092" y="1346886"/>
            <a:ext cx="7130321" cy="12359"/>
          </a:xfrm>
          <a:prstGeom prst="line">
            <a:avLst/>
          </a:prstGeom>
          <a:ln w="28575">
            <a:solidFill>
              <a:srgbClr val="D3B3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80E9EA3-14EC-48B1-ACD5-36BAE66FE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0363" y="1519238"/>
            <a:ext cx="7131050" cy="371475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rgbClr val="0081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74204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6AD9C-2181-4F56-9E43-8E6784AE9ACE}" type="datetimeFigureOut">
              <a:rPr lang="en-NZ" smtClean="0"/>
              <a:t>20/03/2024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483C1-4407-41B9-A6F4-A4C8D729109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2317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3" r:id="rId2"/>
    <p:sldLayoutId id="2147483661" r:id="rId3"/>
    <p:sldLayoutId id="2147483668" r:id="rId4"/>
    <p:sldLayoutId id="2147483669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63" r:id="rId11"/>
    <p:sldLayoutId id="2147483671" r:id="rId12"/>
    <p:sldLayoutId id="2147483659" r:id="rId13"/>
    <p:sldLayoutId id="2147483672" r:id="rId14"/>
    <p:sldLayoutId id="2147483673" r:id="rId15"/>
    <p:sldLayoutId id="2147483674" r:id="rId16"/>
    <p:sldLayoutId id="2147483662" r:id="rId17"/>
    <p:sldLayoutId id="2147483665" r:id="rId18"/>
    <p:sldLayoutId id="2147483666" r:id="rId19"/>
    <p:sldLayoutId id="2147483684" r:id="rId20"/>
    <p:sldLayoutId id="2147483681" r:id="rId21"/>
    <p:sldLayoutId id="2147483682" r:id="rId22"/>
    <p:sldLayoutId id="214748366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47790" y="1592394"/>
            <a:ext cx="11426625" cy="820444"/>
          </a:xfrm>
        </p:spPr>
        <p:txBody>
          <a:bodyPr/>
          <a:lstStyle/>
          <a:p>
            <a:pPr algn="ctr"/>
            <a:r>
              <a:rPr lang="en-NZ" dirty="0"/>
              <a:t>DRAFT 2024-25 Annual Plan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NZ" dirty="0"/>
              <a:t>Financials Discussion with Council – 20 March 2024</a:t>
            </a:r>
          </a:p>
        </p:txBody>
      </p:sp>
    </p:spTree>
    <p:extLst>
      <p:ext uri="{BB962C8B-B14F-4D97-AF65-F5344CB8AC3E}">
        <p14:creationId xmlns:p14="http://schemas.microsoft.com/office/powerpoint/2010/main" val="1237675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9645-4CBD-F91A-180D-96A49AEC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178" y="332234"/>
            <a:ext cx="9131643" cy="617837"/>
          </a:xfrm>
        </p:spPr>
        <p:txBody>
          <a:bodyPr>
            <a:normAutofit/>
          </a:bodyPr>
          <a:lstStyle/>
          <a:p>
            <a:r>
              <a:rPr lang="en-NZ" dirty="0"/>
              <a:t>Expenses Increase by Type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ED8175D-20CB-49CE-8DCC-118EB2DAF064}"/>
              </a:ext>
            </a:extLst>
          </p:cNvPr>
          <p:cNvGraphicFramePr>
            <a:graphicFrameLocks/>
          </p:cNvGraphicFramePr>
          <p:nvPr/>
        </p:nvGraphicFramePr>
        <p:xfrm>
          <a:off x="1728707" y="1464944"/>
          <a:ext cx="8933114" cy="4771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372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9645-4CBD-F91A-180D-96A49AEC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178" y="332234"/>
            <a:ext cx="9131643" cy="617837"/>
          </a:xfrm>
        </p:spPr>
        <p:txBody>
          <a:bodyPr>
            <a:normAutofit fontScale="90000"/>
          </a:bodyPr>
          <a:lstStyle/>
          <a:p>
            <a:r>
              <a:rPr lang="en-NZ" dirty="0"/>
              <a:t>Driver 1 - Direct Costs by Significant Activity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43B33A-993E-C105-0837-0418B953447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43183" y="5667555"/>
            <a:ext cx="10515599" cy="1086928"/>
          </a:xfrm>
        </p:spPr>
        <p:txBody>
          <a:bodyPr>
            <a:normAutofit/>
          </a:bodyPr>
          <a:lstStyle/>
          <a:p>
            <a:r>
              <a:rPr lang="en-NZ" dirty="0"/>
              <a:t>3 Waters + Transport make up $3.79M of the $4.16M increase ~ 91% of the total increase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528007-ABD0-BDC6-620B-0B3C0C206F3E}"/>
              </a:ext>
            </a:extLst>
          </p:cNvPr>
          <p:cNvGraphicFramePr>
            <a:graphicFrameLocks noGrp="1"/>
          </p:cNvGraphicFramePr>
          <p:nvPr/>
        </p:nvGraphicFramePr>
        <p:xfrm>
          <a:off x="1530178" y="1475117"/>
          <a:ext cx="10515596" cy="3964055"/>
        </p:xfrm>
        <a:graphic>
          <a:graphicData uri="http://schemas.openxmlformats.org/drawingml/2006/table">
            <a:tbl>
              <a:tblPr/>
              <a:tblGrid>
                <a:gridCol w="2559390">
                  <a:extLst>
                    <a:ext uri="{9D8B030D-6E8A-4147-A177-3AD203B41FA5}">
                      <a16:colId xmlns:a16="http://schemas.microsoft.com/office/drawing/2014/main" val="136403091"/>
                    </a:ext>
                  </a:extLst>
                </a:gridCol>
                <a:gridCol w="762826">
                  <a:extLst>
                    <a:ext uri="{9D8B030D-6E8A-4147-A177-3AD203B41FA5}">
                      <a16:colId xmlns:a16="http://schemas.microsoft.com/office/drawing/2014/main" val="2265580752"/>
                    </a:ext>
                  </a:extLst>
                </a:gridCol>
                <a:gridCol w="762826">
                  <a:extLst>
                    <a:ext uri="{9D8B030D-6E8A-4147-A177-3AD203B41FA5}">
                      <a16:colId xmlns:a16="http://schemas.microsoft.com/office/drawing/2014/main" val="2466181289"/>
                    </a:ext>
                  </a:extLst>
                </a:gridCol>
                <a:gridCol w="762826">
                  <a:extLst>
                    <a:ext uri="{9D8B030D-6E8A-4147-A177-3AD203B41FA5}">
                      <a16:colId xmlns:a16="http://schemas.microsoft.com/office/drawing/2014/main" val="155591536"/>
                    </a:ext>
                  </a:extLst>
                </a:gridCol>
                <a:gridCol w="762826">
                  <a:extLst>
                    <a:ext uri="{9D8B030D-6E8A-4147-A177-3AD203B41FA5}">
                      <a16:colId xmlns:a16="http://schemas.microsoft.com/office/drawing/2014/main" val="721408329"/>
                    </a:ext>
                  </a:extLst>
                </a:gridCol>
                <a:gridCol w="762826">
                  <a:extLst>
                    <a:ext uri="{9D8B030D-6E8A-4147-A177-3AD203B41FA5}">
                      <a16:colId xmlns:a16="http://schemas.microsoft.com/office/drawing/2014/main" val="467580494"/>
                    </a:ext>
                  </a:extLst>
                </a:gridCol>
                <a:gridCol w="152090">
                  <a:extLst>
                    <a:ext uri="{9D8B030D-6E8A-4147-A177-3AD203B41FA5}">
                      <a16:colId xmlns:a16="http://schemas.microsoft.com/office/drawing/2014/main" val="338712635"/>
                    </a:ext>
                  </a:extLst>
                </a:gridCol>
                <a:gridCol w="1105029">
                  <a:extLst>
                    <a:ext uri="{9D8B030D-6E8A-4147-A177-3AD203B41FA5}">
                      <a16:colId xmlns:a16="http://schemas.microsoft.com/office/drawing/2014/main" val="2742029188"/>
                    </a:ext>
                  </a:extLst>
                </a:gridCol>
                <a:gridCol w="142585">
                  <a:extLst>
                    <a:ext uri="{9D8B030D-6E8A-4147-A177-3AD203B41FA5}">
                      <a16:colId xmlns:a16="http://schemas.microsoft.com/office/drawing/2014/main" val="1635094961"/>
                    </a:ext>
                  </a:extLst>
                </a:gridCol>
                <a:gridCol w="674899">
                  <a:extLst>
                    <a:ext uri="{9D8B030D-6E8A-4147-A177-3AD203B41FA5}">
                      <a16:colId xmlns:a16="http://schemas.microsoft.com/office/drawing/2014/main" val="2678434186"/>
                    </a:ext>
                  </a:extLst>
                </a:gridCol>
                <a:gridCol w="674899">
                  <a:extLst>
                    <a:ext uri="{9D8B030D-6E8A-4147-A177-3AD203B41FA5}">
                      <a16:colId xmlns:a16="http://schemas.microsoft.com/office/drawing/2014/main" val="3679735087"/>
                    </a:ext>
                  </a:extLst>
                </a:gridCol>
                <a:gridCol w="152090">
                  <a:extLst>
                    <a:ext uri="{9D8B030D-6E8A-4147-A177-3AD203B41FA5}">
                      <a16:colId xmlns:a16="http://schemas.microsoft.com/office/drawing/2014/main" val="2272688672"/>
                    </a:ext>
                  </a:extLst>
                </a:gridCol>
                <a:gridCol w="620242">
                  <a:extLst>
                    <a:ext uri="{9D8B030D-6E8A-4147-A177-3AD203B41FA5}">
                      <a16:colId xmlns:a16="http://schemas.microsoft.com/office/drawing/2014/main" val="1135771100"/>
                    </a:ext>
                  </a:extLst>
                </a:gridCol>
                <a:gridCol w="620242">
                  <a:extLst>
                    <a:ext uri="{9D8B030D-6E8A-4147-A177-3AD203B41FA5}">
                      <a16:colId xmlns:a16="http://schemas.microsoft.com/office/drawing/2014/main" val="3143754906"/>
                    </a:ext>
                  </a:extLst>
                </a:gridCol>
              </a:tblGrid>
              <a:tr h="545146">
                <a:tc>
                  <a:txBody>
                    <a:bodyPr/>
                    <a:lstStyle/>
                    <a:p>
                      <a:pPr algn="l" fontAlgn="ctr"/>
                      <a:r>
                        <a:rPr lang="en-N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Direct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Historic actuals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Current 2023/24 FY- AP and revised forecast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Previous 2021 LTP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474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The plan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Variance - 2023/24 AP to draft 2024/25 AP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Variance - Yr 4 2021 LTP to draft 2024/25 AP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468086"/>
                  </a:ext>
                </a:extLst>
              </a:tr>
              <a:tr h="387659">
                <a:tc>
                  <a:txBody>
                    <a:bodyPr/>
                    <a:lstStyle/>
                    <a:p>
                      <a:pPr algn="l" fontAlgn="ctr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Significant Activity -Expense Type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2021/22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2022/23 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Annual Plan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Revised Forecast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Yr</a:t>
                      </a:r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 4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474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Draft 2024/25 AP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$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%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$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%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206975"/>
                  </a:ext>
                </a:extLst>
              </a:tr>
              <a:tr h="353979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Community, Economic and Strategic Development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$1.79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$1.75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$1.43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$1.55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$1.36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$1.39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-$0.04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-3%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$0.03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935376"/>
                  </a:ext>
                </a:extLst>
              </a:tr>
              <a:tr h="242287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Environmental Services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$5.09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$5.30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$5.52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$5.52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$6.17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$6.35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$0.83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$0.18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61133"/>
                  </a:ext>
                </a:extLst>
              </a:tr>
              <a:tr h="242287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Planning and Regulatory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$1.86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$1.43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$1.79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$2.27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$1.39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$1.18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-$0.61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-34%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-$0.21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-15%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1491164"/>
                  </a:ext>
                </a:extLst>
              </a:tr>
              <a:tr h="242287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Pools Parks and Cemeteries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$2.66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$3.47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$3.09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$3.51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$3.11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$3.35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$0.26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$0.24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829378"/>
                  </a:ext>
                </a:extLst>
              </a:tr>
              <a:tr h="242287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Property and Community Facilities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$1.97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$2.22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$2.71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$3.08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$2.56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$2.60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-$0.11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-4%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$0.04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490530"/>
                  </a:ext>
                </a:extLst>
              </a:tr>
              <a:tr h="242287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Service Centres and Libraries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$0.15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$0.18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$0.28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$0.25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$0.20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$0.26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-$0.02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-8%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$0.05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044968"/>
                  </a:ext>
                </a:extLst>
              </a:tr>
              <a:tr h="242287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Transport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$3.70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$4.28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$3.52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$3.52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$3.80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$4.56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$1.04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$0.76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8974954"/>
                  </a:ext>
                </a:extLst>
              </a:tr>
              <a:tr h="242287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Stormwater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$0.11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$0.10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$0.09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$0.09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$0.09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$0.12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$0.02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$0.02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591391"/>
                  </a:ext>
                </a:extLst>
              </a:tr>
              <a:tr h="242287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Wastewater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$1.85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$2.00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$1.72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$3.26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$1.81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$3.07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$1.35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79%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$1.26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69%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923294"/>
                  </a:ext>
                </a:extLst>
              </a:tr>
              <a:tr h="242287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Water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$2.48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$3.05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$2.76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$3.29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$2.52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$4.14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$1.37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$1.62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64%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811063"/>
                  </a:ext>
                </a:extLst>
              </a:tr>
              <a:tr h="242287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Governance and Corporate Services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$0.18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$0.28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$0.42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$0.43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$0.26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$0.50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$0.08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$0.24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95%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6693022"/>
                  </a:ext>
                </a:extLst>
              </a:tr>
              <a:tr h="254401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CODC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$21.83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$24.07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$23.34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$26.77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$23.27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$27.50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$4.16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$4.24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709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4624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273E-42BC-7004-461E-54CC9F56C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/>
              <a:t>Driver 1 - Direct Costs by Significant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C0790-A4E7-28B4-A513-AC09CC9239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1518250"/>
            <a:ext cx="9146148" cy="45999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NZ" sz="2100" b="1" dirty="0"/>
              <a:t>Wastewater</a:t>
            </a:r>
          </a:p>
          <a:p>
            <a:r>
              <a:rPr lang="en-NZ" dirty="0"/>
              <a:t>23/24 to 24/25 operational contract budget $820k cost increase, or 94%</a:t>
            </a:r>
          </a:p>
          <a:p>
            <a:r>
              <a:rPr lang="en-NZ" dirty="0"/>
              <a:t>$520k (60%) occurred in 23/24 actual costs</a:t>
            </a:r>
          </a:p>
          <a:p>
            <a:r>
              <a:rPr lang="en-NZ" dirty="0"/>
              <a:t>Real cost increase between 23/24 and 24/25 is $300k or 22%</a:t>
            </a:r>
          </a:p>
          <a:p>
            <a:r>
              <a:rPr lang="en-NZ" dirty="0"/>
              <a:t>23/24 to 24/25 sludge budget $530k cost increase, or 179%</a:t>
            </a:r>
          </a:p>
          <a:p>
            <a:r>
              <a:rPr lang="en-NZ" dirty="0"/>
              <a:t>$240k (126%) occurred in 23/24 actual costs</a:t>
            </a:r>
          </a:p>
          <a:p>
            <a:r>
              <a:rPr lang="en-NZ" dirty="0"/>
              <a:t>Real cost increase between 23/24 and 24/25 is $100k or 23%</a:t>
            </a:r>
          </a:p>
          <a:p>
            <a:r>
              <a:rPr lang="en-NZ" dirty="0"/>
              <a:t>23/24 to 24/25 electricity budget $178k cost increase or 59%</a:t>
            </a:r>
          </a:p>
          <a:p>
            <a:endParaRPr lang="en-NZ" dirty="0"/>
          </a:p>
          <a:p>
            <a:r>
              <a:rPr lang="en-NZ" dirty="0"/>
              <a:t>Capex focussed on consent compliance work and investigating treatment upgrades</a:t>
            </a:r>
          </a:p>
        </p:txBody>
      </p:sp>
    </p:spTree>
    <p:extLst>
      <p:ext uri="{BB962C8B-B14F-4D97-AF65-F5344CB8AC3E}">
        <p14:creationId xmlns:p14="http://schemas.microsoft.com/office/powerpoint/2010/main" val="4286987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273E-42BC-7004-461E-54CC9F56C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/>
              <a:t>Driver 1 - Direct Costs by Significant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C0790-A4E7-28B4-A513-AC09CC9239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1552756"/>
            <a:ext cx="9146148" cy="45654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NZ" sz="1900" b="1" dirty="0"/>
              <a:t>Water</a:t>
            </a:r>
          </a:p>
          <a:p>
            <a:r>
              <a:rPr lang="en-NZ" dirty="0"/>
              <a:t>23/24 to 24/25 operational contract budget $746k cost increase, or 43%</a:t>
            </a:r>
          </a:p>
          <a:p>
            <a:r>
              <a:rPr lang="en-NZ" dirty="0"/>
              <a:t>$450k (26%) occurred in 23/24 actual costs</a:t>
            </a:r>
          </a:p>
          <a:p>
            <a:r>
              <a:rPr lang="en-NZ" dirty="0"/>
              <a:t>Real cost increase between 23/24 and 24/25 is $296k or 13%</a:t>
            </a:r>
          </a:p>
          <a:p>
            <a:endParaRPr lang="en-NZ" dirty="0"/>
          </a:p>
          <a:p>
            <a:r>
              <a:rPr lang="en-NZ" dirty="0"/>
              <a:t>23/24 to 24/25 electricity budget $257k cost increase or 57%</a:t>
            </a:r>
          </a:p>
          <a:p>
            <a:r>
              <a:rPr lang="en-NZ" dirty="0"/>
              <a:t>$70k (16%) occurred in 23/24 actual costs</a:t>
            </a:r>
          </a:p>
          <a:p>
            <a:r>
              <a:rPr lang="en-NZ" dirty="0"/>
              <a:t>Real cost increase between 23/24 and 24/25 is $187k or 36%</a:t>
            </a:r>
          </a:p>
          <a:p>
            <a:endParaRPr lang="en-NZ" dirty="0"/>
          </a:p>
          <a:p>
            <a:r>
              <a:rPr lang="en-NZ" dirty="0"/>
              <a:t>Capex focussed on Protozoa treatment, compliance, and growth design work</a:t>
            </a:r>
          </a:p>
        </p:txBody>
      </p:sp>
    </p:spTree>
    <p:extLst>
      <p:ext uri="{BB962C8B-B14F-4D97-AF65-F5344CB8AC3E}">
        <p14:creationId xmlns:p14="http://schemas.microsoft.com/office/powerpoint/2010/main" val="1950857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9645-4CBD-F91A-180D-96A49AEC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178" y="332234"/>
            <a:ext cx="9131643" cy="617837"/>
          </a:xfrm>
        </p:spPr>
        <p:txBody>
          <a:bodyPr>
            <a:normAutofit fontScale="90000"/>
          </a:bodyPr>
          <a:lstStyle/>
          <a:p>
            <a:r>
              <a:rPr lang="en-NZ" dirty="0"/>
              <a:t>Driver 1 - Direct Costs by Significant Activity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43B33A-993E-C105-0837-0418B953447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30178" y="1746850"/>
            <a:ext cx="10515599" cy="4778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b="1" dirty="0"/>
              <a:t>Community Experience</a:t>
            </a:r>
          </a:p>
          <a:p>
            <a:r>
              <a:rPr lang="en-NZ" dirty="0"/>
              <a:t>Cost reduction focus throughout 2023 through implementation of new technology and operational products</a:t>
            </a:r>
          </a:p>
          <a:p>
            <a:r>
              <a:rPr lang="en-NZ" dirty="0"/>
              <a:t>$200k proposed towards </a:t>
            </a:r>
            <a:r>
              <a:rPr lang="en-NZ" dirty="0" err="1"/>
              <a:t>Maniototo</a:t>
            </a:r>
            <a:r>
              <a:rPr lang="en-NZ" dirty="0"/>
              <a:t> Turf (</a:t>
            </a:r>
            <a:r>
              <a:rPr lang="en-NZ" dirty="0" err="1"/>
              <a:t>MCB</a:t>
            </a:r>
            <a:r>
              <a:rPr lang="en-NZ" dirty="0"/>
              <a:t> decision to come – Council meeting 24 April)</a:t>
            </a:r>
          </a:p>
          <a:p>
            <a:r>
              <a:rPr lang="en-NZ" dirty="0"/>
              <a:t>Maintenance/Renewal projects deferred in Parks</a:t>
            </a:r>
          </a:p>
          <a:p>
            <a:r>
              <a:rPr lang="en-NZ" dirty="0"/>
              <a:t>Front line staff meetings to be inside of hours, propose moving to 930am start for council offices on Thursdays only for staff meetings (saving paying overtime).  </a:t>
            </a:r>
          </a:p>
          <a:p>
            <a:pPr marL="0" indent="0">
              <a:buNone/>
            </a:pPr>
            <a:r>
              <a:rPr lang="en-NZ" b="1" dirty="0"/>
              <a:t>Community Vision</a:t>
            </a:r>
          </a:p>
          <a:p>
            <a:r>
              <a:rPr lang="en-NZ" dirty="0"/>
              <a:t>Grants – potential increases (</a:t>
            </a:r>
            <a:r>
              <a:rPr lang="en-NZ" dirty="0" err="1"/>
              <a:t>eg</a:t>
            </a:r>
            <a:r>
              <a:rPr lang="en-NZ" dirty="0"/>
              <a:t> </a:t>
            </a:r>
            <a:r>
              <a:rPr lang="en-NZ" dirty="0" err="1"/>
              <a:t>VCB</a:t>
            </a:r>
            <a:r>
              <a:rPr lang="en-NZ" dirty="0"/>
              <a:t>) – to come to 24 April meeting</a:t>
            </a:r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63277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C99D5-1226-E1A2-33B2-23C924D8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2E52-940C-EB6F-5485-FBA9AA29E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178" y="332234"/>
            <a:ext cx="9131643" cy="617837"/>
          </a:xfrm>
        </p:spPr>
        <p:txBody>
          <a:bodyPr>
            <a:normAutofit fontScale="90000"/>
          </a:bodyPr>
          <a:lstStyle/>
          <a:p>
            <a:r>
              <a:rPr lang="en-NZ" dirty="0"/>
              <a:t>Driver 1 - Direct Costs by Significant Activity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D387B3-E4AC-6D36-8F7C-A162C01636B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30178" y="1746850"/>
            <a:ext cx="10515599" cy="4778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b="1" dirty="0"/>
              <a:t>Corporate Services and Governance</a:t>
            </a:r>
            <a:endParaRPr lang="en-NZ" dirty="0"/>
          </a:p>
          <a:p>
            <a:r>
              <a:rPr lang="en-NZ" dirty="0"/>
              <a:t>CEO ‘sustainability’ budget removed</a:t>
            </a:r>
          </a:p>
          <a:p>
            <a:r>
              <a:rPr lang="en-NZ" dirty="0"/>
              <a:t>HR – accounting for the organisation not being fully staffed (as always have vacancies at a point in time)</a:t>
            </a:r>
          </a:p>
          <a:p>
            <a:r>
              <a:rPr lang="en-NZ" dirty="0"/>
              <a:t>Travel budgets reduced (except elected members)</a:t>
            </a:r>
          </a:p>
          <a:p>
            <a:r>
              <a:rPr lang="en-NZ" dirty="0"/>
              <a:t>Corporate - insurance, audit fees, IS licences and cybersecurity driving cost increases</a:t>
            </a:r>
          </a:p>
          <a:p>
            <a:r>
              <a:rPr lang="en-NZ" dirty="0"/>
              <a:t>Decrease in Risk &amp; Procurement staff costs (with .4 share with Waitaki)</a:t>
            </a:r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29174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C99D5-1226-E1A2-33B2-23C924D8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2E52-940C-EB6F-5485-FBA9AA29E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178" y="332234"/>
            <a:ext cx="9131643" cy="617837"/>
          </a:xfrm>
        </p:spPr>
        <p:txBody>
          <a:bodyPr>
            <a:normAutofit fontScale="90000"/>
          </a:bodyPr>
          <a:lstStyle/>
          <a:p>
            <a:r>
              <a:rPr lang="en-NZ" dirty="0"/>
              <a:t>Driver 1 - Direct Costs by Significant Activity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D387B3-E4AC-6D36-8F7C-A162C01636B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30178" y="1746850"/>
            <a:ext cx="10515599" cy="4778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b="1" dirty="0"/>
              <a:t>Roading</a:t>
            </a:r>
          </a:p>
          <a:p>
            <a:r>
              <a:rPr lang="en-NZ" dirty="0"/>
              <a:t>Little Valley Bridge component renewal $3.5M</a:t>
            </a:r>
          </a:p>
          <a:p>
            <a:r>
              <a:rPr lang="en-NZ" dirty="0"/>
              <a:t>Ida Valley Omakau road rehabilitation $1.2M (option to delay until 2025/26 with operational cost considerations)</a:t>
            </a:r>
          </a:p>
          <a:p>
            <a:r>
              <a:rPr lang="en-NZ" dirty="0"/>
              <a:t>Budget shift from Silver scenario to Bronze scenario (backlog of bridge maintenance and renewals a focus)</a:t>
            </a:r>
            <a:endParaRPr lang="en-NZ" i="1" dirty="0"/>
          </a:p>
          <a:p>
            <a:r>
              <a:rPr lang="en-NZ" dirty="0"/>
              <a:t>Significant reduction in Capex ~$5M → $800K</a:t>
            </a:r>
          </a:p>
          <a:p>
            <a:pPr marL="0" indent="0">
              <a:buNone/>
            </a:pPr>
            <a:r>
              <a:rPr lang="en-US" b="1" dirty="0"/>
              <a:t>Waste</a:t>
            </a:r>
          </a:p>
          <a:p>
            <a:r>
              <a:rPr lang="en-US" dirty="0"/>
              <a:t>Contract inflation ~8%</a:t>
            </a:r>
          </a:p>
          <a:p>
            <a:r>
              <a:rPr lang="en-US" dirty="0"/>
              <a:t>Waste Levy increase 20%</a:t>
            </a:r>
          </a:p>
          <a:p>
            <a:r>
              <a:rPr lang="en-US" dirty="0"/>
              <a:t>Transfer station compactor renewal $450K each (Alexandra and Cromwell)</a:t>
            </a:r>
          </a:p>
          <a:p>
            <a:r>
              <a:rPr lang="en-US" dirty="0"/>
              <a:t>Organics processing plant $1.45M (2024/25)</a:t>
            </a:r>
            <a:endParaRPr lang="en-NZ" dirty="0"/>
          </a:p>
          <a:p>
            <a:endParaRPr lang="en-NZ" dirty="0"/>
          </a:p>
          <a:p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72293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C99D5-1226-E1A2-33B2-23C924D8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2E52-940C-EB6F-5485-FBA9AA29E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178" y="332234"/>
            <a:ext cx="9131643" cy="617837"/>
          </a:xfrm>
        </p:spPr>
        <p:txBody>
          <a:bodyPr>
            <a:normAutofit fontScale="90000"/>
          </a:bodyPr>
          <a:lstStyle/>
          <a:p>
            <a:r>
              <a:rPr lang="en-NZ" dirty="0"/>
              <a:t>Driver 1 - Direct Costs by Significant Activity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D387B3-E4AC-6D36-8F7C-A162C01636B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30178" y="1746849"/>
            <a:ext cx="10515599" cy="5038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b="1" dirty="0"/>
              <a:t>Planning and Regulatory</a:t>
            </a:r>
          </a:p>
          <a:p>
            <a:r>
              <a:rPr lang="en-NZ" dirty="0"/>
              <a:t>Reduction in direct costs </a:t>
            </a:r>
          </a:p>
          <a:p>
            <a:pPr marL="457200" lvl="1" indent="0">
              <a:buNone/>
            </a:pPr>
            <a:r>
              <a:rPr lang="en-NZ" dirty="0"/>
              <a:t>-</a:t>
            </a:r>
            <a:r>
              <a:rPr lang="en-US" i="1" dirty="0">
                <a:latin typeface="+mj-lt"/>
              </a:rPr>
              <a:t>870k district plan budget, relying on carry forwards</a:t>
            </a:r>
          </a:p>
          <a:p>
            <a:pPr marL="457200" lvl="1" indent="0">
              <a:buNone/>
            </a:pPr>
            <a:r>
              <a:rPr lang="en-NZ" dirty="0"/>
              <a:t>-</a:t>
            </a:r>
            <a:r>
              <a:rPr lang="en-NZ" i="1" dirty="0"/>
              <a:t>vacant positions not budgeted – addressed in </a:t>
            </a:r>
            <a:r>
              <a:rPr lang="en-NZ" i="1" dirty="0" err="1"/>
              <a:t>LTP</a:t>
            </a:r>
            <a:r>
              <a:rPr lang="en-NZ" i="1" dirty="0"/>
              <a:t>. Parking officer not budgeted for.</a:t>
            </a:r>
          </a:p>
          <a:p>
            <a:r>
              <a:rPr lang="en-NZ" dirty="0"/>
              <a:t>Increase in Fees and Charges by 21% - full review in </a:t>
            </a:r>
            <a:r>
              <a:rPr lang="en-NZ" dirty="0" err="1"/>
              <a:t>LTP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Property</a:t>
            </a:r>
          </a:p>
          <a:p>
            <a:r>
              <a:rPr lang="en-US" dirty="0"/>
              <a:t>Reduction in CAPEX </a:t>
            </a:r>
            <a:r>
              <a:rPr lang="en-US" dirty="0" err="1"/>
              <a:t>programme</a:t>
            </a:r>
            <a:r>
              <a:rPr lang="en-US" dirty="0"/>
              <a:t> – Earthquake strengthening and Community building to be addressed in </a:t>
            </a:r>
            <a:r>
              <a:rPr lang="en-US" dirty="0" err="1"/>
              <a:t>LTP</a:t>
            </a:r>
            <a:endParaRPr lang="en-US" dirty="0"/>
          </a:p>
          <a:p>
            <a:r>
              <a:rPr lang="en-US" dirty="0"/>
              <a:t>Cromwell Memorial Hall 24M for construction and early acquisition of materials</a:t>
            </a:r>
          </a:p>
          <a:p>
            <a:r>
              <a:rPr lang="en-US" dirty="0"/>
              <a:t>Cromwell Town Centre will be consulted on in </a:t>
            </a:r>
            <a:r>
              <a:rPr lang="en-US" dirty="0" err="1"/>
              <a:t>LTP</a:t>
            </a:r>
            <a:r>
              <a:rPr lang="en-US" dirty="0"/>
              <a:t> – reports to </a:t>
            </a:r>
            <a:r>
              <a:rPr lang="en-US" dirty="0" err="1"/>
              <a:t>CCB</a:t>
            </a:r>
            <a:r>
              <a:rPr lang="en-US" dirty="0"/>
              <a:t> and Council in April 2024 </a:t>
            </a:r>
          </a:p>
          <a:p>
            <a:r>
              <a:rPr lang="en-US" dirty="0"/>
              <a:t>150k for housing not included (affordable rental)</a:t>
            </a:r>
          </a:p>
          <a:p>
            <a:pPr marL="0" indent="0">
              <a:buNone/>
            </a:pPr>
            <a:endParaRPr lang="en-US" dirty="0"/>
          </a:p>
          <a:p>
            <a:endParaRPr lang="en-US" b="1" dirty="0"/>
          </a:p>
          <a:p>
            <a:endParaRPr lang="en-NZ" dirty="0"/>
          </a:p>
          <a:p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91029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9645-4CBD-F91A-180D-96A49AEC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178" y="332234"/>
            <a:ext cx="9131643" cy="617837"/>
          </a:xfrm>
        </p:spPr>
        <p:txBody>
          <a:bodyPr>
            <a:normAutofit/>
          </a:bodyPr>
          <a:lstStyle/>
          <a:p>
            <a:r>
              <a:rPr lang="en-NZ" dirty="0"/>
              <a:t>Driver 2 – Overheads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43B33A-993E-C105-0837-0418B953447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30178" y="4660374"/>
            <a:ext cx="9440432" cy="1714547"/>
          </a:xfrm>
        </p:spPr>
        <p:txBody>
          <a:bodyPr>
            <a:normAutofit/>
          </a:bodyPr>
          <a:lstStyle/>
          <a:p>
            <a:r>
              <a:rPr lang="en-NZ" dirty="0"/>
              <a:t>Overheads increases reflect increase in Insurance, Cyber Security, Audit Costs, Valuation Costs</a:t>
            </a:r>
          </a:p>
          <a:p>
            <a:r>
              <a:rPr lang="en-NZ" dirty="0"/>
              <a:t>Depreciation and Interest are impacted by Capex 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68D918-9AC1-8D2E-858C-80FAF684C8A3}"/>
              </a:ext>
            </a:extLst>
          </p:cNvPr>
          <p:cNvGraphicFramePr>
            <a:graphicFrameLocks noGrp="1"/>
          </p:cNvGraphicFramePr>
          <p:nvPr/>
        </p:nvGraphicFramePr>
        <p:xfrm>
          <a:off x="1739074" y="1825625"/>
          <a:ext cx="9131645" cy="1904866"/>
        </p:xfrm>
        <a:graphic>
          <a:graphicData uri="http://schemas.openxmlformats.org/drawingml/2006/table">
            <a:tbl>
              <a:tblPr/>
              <a:tblGrid>
                <a:gridCol w="2222551">
                  <a:extLst>
                    <a:ext uri="{9D8B030D-6E8A-4147-A177-3AD203B41FA5}">
                      <a16:colId xmlns:a16="http://schemas.microsoft.com/office/drawing/2014/main" val="1050587922"/>
                    </a:ext>
                  </a:extLst>
                </a:gridCol>
                <a:gridCol w="662431">
                  <a:extLst>
                    <a:ext uri="{9D8B030D-6E8A-4147-A177-3AD203B41FA5}">
                      <a16:colId xmlns:a16="http://schemas.microsoft.com/office/drawing/2014/main" val="3546928042"/>
                    </a:ext>
                  </a:extLst>
                </a:gridCol>
                <a:gridCol w="662431">
                  <a:extLst>
                    <a:ext uri="{9D8B030D-6E8A-4147-A177-3AD203B41FA5}">
                      <a16:colId xmlns:a16="http://schemas.microsoft.com/office/drawing/2014/main" val="3569435174"/>
                    </a:ext>
                  </a:extLst>
                </a:gridCol>
                <a:gridCol w="1014486">
                  <a:extLst>
                    <a:ext uri="{9D8B030D-6E8A-4147-A177-3AD203B41FA5}">
                      <a16:colId xmlns:a16="http://schemas.microsoft.com/office/drawing/2014/main" val="1994672187"/>
                    </a:ext>
                  </a:extLst>
                </a:gridCol>
                <a:gridCol w="972806">
                  <a:extLst>
                    <a:ext uri="{9D8B030D-6E8A-4147-A177-3AD203B41FA5}">
                      <a16:colId xmlns:a16="http://schemas.microsoft.com/office/drawing/2014/main" val="89383712"/>
                    </a:ext>
                  </a:extLst>
                </a:gridCol>
                <a:gridCol w="132073">
                  <a:extLst>
                    <a:ext uri="{9D8B030D-6E8A-4147-A177-3AD203B41FA5}">
                      <a16:colId xmlns:a16="http://schemas.microsoft.com/office/drawing/2014/main" val="3418725837"/>
                    </a:ext>
                  </a:extLst>
                </a:gridCol>
                <a:gridCol w="959597">
                  <a:extLst>
                    <a:ext uri="{9D8B030D-6E8A-4147-A177-3AD203B41FA5}">
                      <a16:colId xmlns:a16="http://schemas.microsoft.com/office/drawing/2014/main" val="156349441"/>
                    </a:ext>
                  </a:extLst>
                </a:gridCol>
                <a:gridCol w="123819">
                  <a:extLst>
                    <a:ext uri="{9D8B030D-6E8A-4147-A177-3AD203B41FA5}">
                      <a16:colId xmlns:a16="http://schemas.microsoft.com/office/drawing/2014/main" val="2211080397"/>
                    </a:ext>
                  </a:extLst>
                </a:gridCol>
                <a:gridCol w="586076">
                  <a:extLst>
                    <a:ext uri="{9D8B030D-6E8A-4147-A177-3AD203B41FA5}">
                      <a16:colId xmlns:a16="http://schemas.microsoft.com/office/drawing/2014/main" val="2165657793"/>
                    </a:ext>
                  </a:extLst>
                </a:gridCol>
                <a:gridCol w="586076">
                  <a:extLst>
                    <a:ext uri="{9D8B030D-6E8A-4147-A177-3AD203B41FA5}">
                      <a16:colId xmlns:a16="http://schemas.microsoft.com/office/drawing/2014/main" val="3012242156"/>
                    </a:ext>
                  </a:extLst>
                </a:gridCol>
                <a:gridCol w="132073">
                  <a:extLst>
                    <a:ext uri="{9D8B030D-6E8A-4147-A177-3AD203B41FA5}">
                      <a16:colId xmlns:a16="http://schemas.microsoft.com/office/drawing/2014/main" val="2597966103"/>
                    </a:ext>
                  </a:extLst>
                </a:gridCol>
                <a:gridCol w="538613">
                  <a:extLst>
                    <a:ext uri="{9D8B030D-6E8A-4147-A177-3AD203B41FA5}">
                      <a16:colId xmlns:a16="http://schemas.microsoft.com/office/drawing/2014/main" val="2833880179"/>
                    </a:ext>
                  </a:extLst>
                </a:gridCol>
                <a:gridCol w="538613">
                  <a:extLst>
                    <a:ext uri="{9D8B030D-6E8A-4147-A177-3AD203B41FA5}">
                      <a16:colId xmlns:a16="http://schemas.microsoft.com/office/drawing/2014/main" val="3236096681"/>
                    </a:ext>
                  </a:extLst>
                </a:gridCol>
              </a:tblGrid>
              <a:tr h="634954">
                <a:tc>
                  <a:txBody>
                    <a:bodyPr/>
                    <a:lstStyle/>
                    <a:p>
                      <a:pPr algn="l" fontAlgn="ctr"/>
                      <a:r>
                        <a:rPr lang="en-NZ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Operating Costs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Historic actuals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Current 2023/24 FY- AP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Previous 2021 LTP</a:t>
                      </a: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474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The plan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Variance - 2023/24 AP to draft 2024/25 AP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Variance - </a:t>
                      </a:r>
                      <a:r>
                        <a:rPr lang="en-NZ" sz="11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Yr</a:t>
                      </a:r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 4 2021 LTP to draft 2024/25 AP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605752"/>
                  </a:ext>
                </a:extLst>
              </a:tr>
              <a:tr h="441708">
                <a:tc>
                  <a:txBody>
                    <a:bodyPr/>
                    <a:lstStyle/>
                    <a:p>
                      <a:pPr algn="l" fontAlgn="ctr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Expense Type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2021/22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2022/23 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Annual Plan2023/24 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Yr</a:t>
                      </a:r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 4 = 2024/25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474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Draft 2024/25 AP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$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%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$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%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060866"/>
                  </a:ext>
                </a:extLst>
              </a:tr>
              <a:tr h="276068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Corporate Overheads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$3.34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$3.84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$3.70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$3.41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$5.01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$1.31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$1.60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812043"/>
                  </a:ext>
                </a:extLst>
              </a:tr>
              <a:tr h="276068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Depreciation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$10.29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$17.05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$17.23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$12.14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$20.07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$2.84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$7.93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117226"/>
                  </a:ext>
                </a:extLst>
              </a:tr>
              <a:tr h="276068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Interest costs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$0.63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$2.65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$3.71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$4.07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$1.43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$0.36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647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1799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9645-4CBD-F91A-180D-96A49AEC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178" y="332234"/>
            <a:ext cx="9131643" cy="617837"/>
          </a:xfrm>
        </p:spPr>
        <p:txBody>
          <a:bodyPr>
            <a:normAutofit/>
          </a:bodyPr>
          <a:lstStyle/>
          <a:p>
            <a:r>
              <a:rPr lang="en-NZ" dirty="0"/>
              <a:t>Contributors to Driver 3 &amp; 4 – Capex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5459A8-2DF5-7CCA-42DF-7B8A97DBB41D}"/>
              </a:ext>
            </a:extLst>
          </p:cNvPr>
          <p:cNvGraphicFramePr>
            <a:graphicFrameLocks noGrp="1"/>
          </p:cNvGraphicFramePr>
          <p:nvPr/>
        </p:nvGraphicFramePr>
        <p:xfrm>
          <a:off x="1450677" y="1492370"/>
          <a:ext cx="9348112" cy="3588586"/>
        </p:xfrm>
        <a:graphic>
          <a:graphicData uri="http://schemas.openxmlformats.org/drawingml/2006/table">
            <a:tbl>
              <a:tblPr/>
              <a:tblGrid>
                <a:gridCol w="2162317">
                  <a:extLst>
                    <a:ext uri="{9D8B030D-6E8A-4147-A177-3AD203B41FA5}">
                      <a16:colId xmlns:a16="http://schemas.microsoft.com/office/drawing/2014/main" val="2087622177"/>
                    </a:ext>
                  </a:extLst>
                </a:gridCol>
                <a:gridCol w="659794">
                  <a:extLst>
                    <a:ext uri="{9D8B030D-6E8A-4147-A177-3AD203B41FA5}">
                      <a16:colId xmlns:a16="http://schemas.microsoft.com/office/drawing/2014/main" val="1771463894"/>
                    </a:ext>
                  </a:extLst>
                </a:gridCol>
                <a:gridCol w="659794">
                  <a:extLst>
                    <a:ext uri="{9D8B030D-6E8A-4147-A177-3AD203B41FA5}">
                      <a16:colId xmlns:a16="http://schemas.microsoft.com/office/drawing/2014/main" val="1961781634"/>
                    </a:ext>
                  </a:extLst>
                </a:gridCol>
                <a:gridCol w="659794">
                  <a:extLst>
                    <a:ext uri="{9D8B030D-6E8A-4147-A177-3AD203B41FA5}">
                      <a16:colId xmlns:a16="http://schemas.microsoft.com/office/drawing/2014/main" val="3270153927"/>
                    </a:ext>
                  </a:extLst>
                </a:gridCol>
                <a:gridCol w="659794">
                  <a:extLst>
                    <a:ext uri="{9D8B030D-6E8A-4147-A177-3AD203B41FA5}">
                      <a16:colId xmlns:a16="http://schemas.microsoft.com/office/drawing/2014/main" val="248375965"/>
                    </a:ext>
                  </a:extLst>
                </a:gridCol>
                <a:gridCol w="659794">
                  <a:extLst>
                    <a:ext uri="{9D8B030D-6E8A-4147-A177-3AD203B41FA5}">
                      <a16:colId xmlns:a16="http://schemas.microsoft.com/office/drawing/2014/main" val="3127671400"/>
                    </a:ext>
                  </a:extLst>
                </a:gridCol>
                <a:gridCol w="659794">
                  <a:extLst>
                    <a:ext uri="{9D8B030D-6E8A-4147-A177-3AD203B41FA5}">
                      <a16:colId xmlns:a16="http://schemas.microsoft.com/office/drawing/2014/main" val="288721891"/>
                    </a:ext>
                  </a:extLst>
                </a:gridCol>
                <a:gridCol w="682404">
                  <a:extLst>
                    <a:ext uri="{9D8B030D-6E8A-4147-A177-3AD203B41FA5}">
                      <a16:colId xmlns:a16="http://schemas.microsoft.com/office/drawing/2014/main" val="2950330933"/>
                    </a:ext>
                  </a:extLst>
                </a:gridCol>
                <a:gridCol w="131548">
                  <a:extLst>
                    <a:ext uri="{9D8B030D-6E8A-4147-A177-3AD203B41FA5}">
                      <a16:colId xmlns:a16="http://schemas.microsoft.com/office/drawing/2014/main" val="1300213620"/>
                    </a:ext>
                  </a:extLst>
                </a:gridCol>
                <a:gridCol w="955777">
                  <a:extLst>
                    <a:ext uri="{9D8B030D-6E8A-4147-A177-3AD203B41FA5}">
                      <a16:colId xmlns:a16="http://schemas.microsoft.com/office/drawing/2014/main" val="976566790"/>
                    </a:ext>
                  </a:extLst>
                </a:gridCol>
                <a:gridCol w="123326">
                  <a:extLst>
                    <a:ext uri="{9D8B030D-6E8A-4147-A177-3AD203B41FA5}">
                      <a16:colId xmlns:a16="http://schemas.microsoft.com/office/drawing/2014/main" val="619949969"/>
                    </a:ext>
                  </a:extLst>
                </a:gridCol>
                <a:gridCol w="131548">
                  <a:extLst>
                    <a:ext uri="{9D8B030D-6E8A-4147-A177-3AD203B41FA5}">
                      <a16:colId xmlns:a16="http://schemas.microsoft.com/office/drawing/2014/main" val="1512931478"/>
                    </a:ext>
                  </a:extLst>
                </a:gridCol>
                <a:gridCol w="665960">
                  <a:extLst>
                    <a:ext uri="{9D8B030D-6E8A-4147-A177-3AD203B41FA5}">
                      <a16:colId xmlns:a16="http://schemas.microsoft.com/office/drawing/2014/main" val="546601138"/>
                    </a:ext>
                  </a:extLst>
                </a:gridCol>
                <a:gridCol w="536468">
                  <a:extLst>
                    <a:ext uri="{9D8B030D-6E8A-4147-A177-3AD203B41FA5}">
                      <a16:colId xmlns:a16="http://schemas.microsoft.com/office/drawing/2014/main" val="3373065132"/>
                    </a:ext>
                  </a:extLst>
                </a:gridCol>
              </a:tblGrid>
              <a:tr h="458373">
                <a:tc>
                  <a:txBody>
                    <a:bodyPr/>
                    <a:lstStyle/>
                    <a:p>
                      <a:pPr algn="l" fontAlgn="ctr"/>
                      <a:r>
                        <a:rPr lang="en-NZ" sz="17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Capital Expenditure</a:t>
                      </a:r>
                    </a:p>
                  </a:txBody>
                  <a:tcPr marL="6176" marR="6176" marT="61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Historic actuals</a:t>
                      </a:r>
                    </a:p>
                  </a:txBody>
                  <a:tcPr marL="6176" marR="6176" marT="61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NZ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Current 2023/24 FY- AP, revised forecast and YTD</a:t>
                      </a:r>
                    </a:p>
                  </a:txBody>
                  <a:tcPr marL="6176" marR="6176" marT="61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Previous 2021 LTP</a:t>
                      </a:r>
                    </a:p>
                  </a:txBody>
                  <a:tcPr marL="6176" marR="6176" marT="61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474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The plan</a:t>
                      </a:r>
                    </a:p>
                  </a:txBody>
                  <a:tcPr marL="6176" marR="6176" marT="61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Variance - </a:t>
                      </a:r>
                      <a:r>
                        <a:rPr lang="en-NZ" sz="10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Yr</a:t>
                      </a:r>
                      <a:r>
                        <a:rPr lang="en-NZ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 4 2021 LTP to draft 2024/25 AP</a:t>
                      </a:r>
                    </a:p>
                  </a:txBody>
                  <a:tcPr marL="6176" marR="6176" marT="61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266416"/>
                  </a:ext>
                </a:extLst>
              </a:tr>
              <a:tr h="607844">
                <a:tc>
                  <a:txBody>
                    <a:bodyPr/>
                    <a:lstStyle/>
                    <a:p>
                      <a:pPr algn="l" fontAlgn="ctr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Significant Activity</a:t>
                      </a:r>
                    </a:p>
                  </a:txBody>
                  <a:tcPr marL="6176" marR="6176" marT="61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2021/22 Actual</a:t>
                      </a:r>
                    </a:p>
                  </a:txBody>
                  <a:tcPr marL="6176" marR="6176" marT="61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2022/23 AP</a:t>
                      </a:r>
                    </a:p>
                  </a:txBody>
                  <a:tcPr marL="6176" marR="6176" marT="61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2022/23 Actual</a:t>
                      </a:r>
                    </a:p>
                  </a:txBody>
                  <a:tcPr marL="6176" marR="6176" marT="617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Annual Plan</a:t>
                      </a:r>
                    </a:p>
                  </a:txBody>
                  <a:tcPr marL="6176" marR="6176" marT="61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Revised Forecast</a:t>
                      </a:r>
                    </a:p>
                  </a:txBody>
                  <a:tcPr marL="6176" marR="6176" marT="61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Actuals - YTD Feb '24</a:t>
                      </a:r>
                    </a:p>
                  </a:txBody>
                  <a:tcPr marL="6176" marR="6176" marT="617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Yr 4 = 2024/25</a:t>
                      </a:r>
                    </a:p>
                  </a:txBody>
                  <a:tcPr marL="6176" marR="6176" marT="61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474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Draft 2024/25 AP</a:t>
                      </a:r>
                    </a:p>
                  </a:txBody>
                  <a:tcPr marL="6176" marR="6176" marT="61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$</a:t>
                      </a:r>
                    </a:p>
                  </a:txBody>
                  <a:tcPr marL="6176" marR="6176" marT="61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%</a:t>
                      </a:r>
                    </a:p>
                  </a:txBody>
                  <a:tcPr marL="6176" marR="6176" marT="617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400720"/>
                  </a:ext>
                </a:extLst>
              </a:tr>
              <a:tr h="320192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Community, Economic and Strategic Development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$0.03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1397989"/>
                  </a:ext>
                </a:extLst>
              </a:tr>
              <a:tr h="199292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Environmental Services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$0.42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$0.41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$0.15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$0.01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$0.78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$1.55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$1.23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$3.02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$1.79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146%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996795"/>
                  </a:ext>
                </a:extLst>
              </a:tr>
              <a:tr h="199292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Planning and Regulatory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$0.19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$0.01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$0.22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$0.55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$0.10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$0.10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119796"/>
                  </a:ext>
                </a:extLst>
              </a:tr>
              <a:tr h="199292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Pools Parks and Cemeteries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$2.20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$1.47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$1.29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$1.96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$2.88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$0.84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$1.22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$2.68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$1.46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119%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583992"/>
                  </a:ext>
                </a:extLst>
              </a:tr>
              <a:tr h="199292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Property and Community Facilities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$1.83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$15.09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$4.32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$18.16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$14.69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$3.37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$6.46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$25.74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$19.29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299%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4437726"/>
                  </a:ext>
                </a:extLst>
              </a:tr>
              <a:tr h="199292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Service Centres and Libraries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$0.18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$1.27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$0.18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$1.10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$1.44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$0.10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$4.94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$0.18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-$4.76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-96%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76499"/>
                  </a:ext>
                </a:extLst>
              </a:tr>
              <a:tr h="199292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Transport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$5.56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$7.29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$4.86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$5.02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$10.15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$4.37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$10.38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$10.42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$0.04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406744"/>
                  </a:ext>
                </a:extLst>
              </a:tr>
              <a:tr h="199292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Stormwater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$0.45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$0.38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$0.38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$0.38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$1.09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$0.45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$0.39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$0.32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-$0.07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-18%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948325"/>
                  </a:ext>
                </a:extLst>
              </a:tr>
              <a:tr h="199292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Wastewater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$15.62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$8.32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$9.23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$3.87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$5.05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$2.16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$6.22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$11.52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$5.30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85%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2583163"/>
                  </a:ext>
                </a:extLst>
              </a:tr>
              <a:tr h="199292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Water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$14.08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$15.32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$14.37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$7.97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$15.57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$3.01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$9.53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$14.67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$5.14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54%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214478"/>
                  </a:ext>
                </a:extLst>
              </a:tr>
              <a:tr h="199292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Governance and Corporate Services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$0.42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$0.54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$0.60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$0.40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$2.11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$0.74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$0.43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$1.09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$0.66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152%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4797612"/>
                  </a:ext>
                </a:extLst>
              </a:tr>
              <a:tr h="209257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CODC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$40.75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$50.28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$35.41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$39.09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$54.32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$16.60 M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$40.89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$69.74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$28.85 M</a:t>
                      </a:r>
                    </a:p>
                  </a:txBody>
                  <a:tcPr marL="6176" marR="6176" marT="6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71%</a:t>
                      </a:r>
                    </a:p>
                  </a:txBody>
                  <a:tcPr marL="6176" marR="6176" marT="61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783239"/>
                  </a:ext>
                </a:extLst>
              </a:tr>
            </a:tbl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647607-F574-9E6D-F5BD-2AB60C48E0C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6039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9645-4CBD-F91A-180D-96A49AEC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178" y="366740"/>
            <a:ext cx="9131643" cy="797826"/>
          </a:xfrm>
        </p:spPr>
        <p:txBody>
          <a:bodyPr/>
          <a:lstStyle/>
          <a:p>
            <a:r>
              <a:rPr lang="en-NZ" dirty="0"/>
              <a:t>Influencers on 2024-25 AP Financials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43B33A-993E-C105-0837-0418B953447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616442" y="1604514"/>
            <a:ext cx="9440432" cy="29847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Z" sz="2000" b="1" dirty="0"/>
              <a:t>External Influencers – NZ Economy</a:t>
            </a:r>
          </a:p>
          <a:p>
            <a:r>
              <a:rPr lang="en-NZ" dirty="0"/>
              <a:t>Inflation/cost of goods</a:t>
            </a:r>
          </a:p>
          <a:p>
            <a:r>
              <a:rPr lang="en-NZ" dirty="0"/>
              <a:t>Infrastructure cost escalation – bridges are 38% more expensive to build now than 3 years ago; roads and water supply systems are 27% more expensive</a:t>
            </a:r>
          </a:p>
          <a:p>
            <a:r>
              <a:rPr lang="en-NZ" dirty="0"/>
              <a:t>Interest costs</a:t>
            </a:r>
          </a:p>
          <a:p>
            <a:r>
              <a:rPr lang="en-NZ" dirty="0"/>
              <a:t>Affordability – cost of living</a:t>
            </a:r>
          </a:p>
          <a:p>
            <a:r>
              <a:rPr lang="en-NZ" dirty="0"/>
              <a:t>Living wage adjustments (particularly impacted pools, libraries and customer services)</a:t>
            </a:r>
          </a:p>
        </p:txBody>
      </p:sp>
    </p:spTree>
    <p:extLst>
      <p:ext uri="{BB962C8B-B14F-4D97-AF65-F5344CB8AC3E}">
        <p14:creationId xmlns:p14="http://schemas.microsoft.com/office/powerpoint/2010/main" val="1878655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9645-4CBD-F91A-180D-96A49AEC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63" y="63195"/>
            <a:ext cx="9131643" cy="617837"/>
          </a:xfrm>
        </p:spPr>
        <p:txBody>
          <a:bodyPr>
            <a:normAutofit/>
          </a:bodyPr>
          <a:lstStyle/>
          <a:p>
            <a:r>
              <a:rPr lang="en-NZ" dirty="0"/>
              <a:t>Significant CAPEX Projects in Forecasts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3D82C6E-9895-D84D-7EB3-2E0D6FA8875B}"/>
              </a:ext>
            </a:extLst>
          </p:cNvPr>
          <p:cNvGraphicFramePr>
            <a:graphicFrameLocks noGrp="1"/>
          </p:cNvGraphicFramePr>
          <p:nvPr/>
        </p:nvGraphicFramePr>
        <p:xfrm>
          <a:off x="1545092" y="681032"/>
          <a:ext cx="10393863" cy="6360929"/>
        </p:xfrm>
        <a:graphic>
          <a:graphicData uri="http://schemas.openxmlformats.org/drawingml/2006/table">
            <a:tbl>
              <a:tblPr/>
              <a:tblGrid>
                <a:gridCol w="2799372">
                  <a:extLst>
                    <a:ext uri="{9D8B030D-6E8A-4147-A177-3AD203B41FA5}">
                      <a16:colId xmlns:a16="http://schemas.microsoft.com/office/drawing/2014/main" val="3738622127"/>
                    </a:ext>
                  </a:extLst>
                </a:gridCol>
                <a:gridCol w="854180">
                  <a:extLst>
                    <a:ext uri="{9D8B030D-6E8A-4147-A177-3AD203B41FA5}">
                      <a16:colId xmlns:a16="http://schemas.microsoft.com/office/drawing/2014/main" val="2201068900"/>
                    </a:ext>
                  </a:extLst>
                </a:gridCol>
                <a:gridCol w="854180">
                  <a:extLst>
                    <a:ext uri="{9D8B030D-6E8A-4147-A177-3AD203B41FA5}">
                      <a16:colId xmlns:a16="http://schemas.microsoft.com/office/drawing/2014/main" val="150603454"/>
                    </a:ext>
                  </a:extLst>
                </a:gridCol>
                <a:gridCol w="854180">
                  <a:extLst>
                    <a:ext uri="{9D8B030D-6E8A-4147-A177-3AD203B41FA5}">
                      <a16:colId xmlns:a16="http://schemas.microsoft.com/office/drawing/2014/main" val="2319073475"/>
                    </a:ext>
                  </a:extLst>
                </a:gridCol>
                <a:gridCol w="854180">
                  <a:extLst>
                    <a:ext uri="{9D8B030D-6E8A-4147-A177-3AD203B41FA5}">
                      <a16:colId xmlns:a16="http://schemas.microsoft.com/office/drawing/2014/main" val="1306979829"/>
                    </a:ext>
                  </a:extLst>
                </a:gridCol>
                <a:gridCol w="883452">
                  <a:extLst>
                    <a:ext uri="{9D8B030D-6E8A-4147-A177-3AD203B41FA5}">
                      <a16:colId xmlns:a16="http://schemas.microsoft.com/office/drawing/2014/main" val="1580280688"/>
                    </a:ext>
                  </a:extLst>
                </a:gridCol>
                <a:gridCol w="170305">
                  <a:extLst>
                    <a:ext uri="{9D8B030D-6E8A-4147-A177-3AD203B41FA5}">
                      <a16:colId xmlns:a16="http://schemas.microsoft.com/office/drawing/2014/main" val="1705288815"/>
                    </a:ext>
                  </a:extLst>
                </a:gridCol>
                <a:gridCol w="1237365">
                  <a:extLst>
                    <a:ext uri="{9D8B030D-6E8A-4147-A177-3AD203B41FA5}">
                      <a16:colId xmlns:a16="http://schemas.microsoft.com/office/drawing/2014/main" val="1719383328"/>
                    </a:ext>
                  </a:extLst>
                </a:gridCol>
                <a:gridCol w="159659">
                  <a:extLst>
                    <a:ext uri="{9D8B030D-6E8A-4147-A177-3AD203B41FA5}">
                      <a16:colId xmlns:a16="http://schemas.microsoft.com/office/drawing/2014/main" val="2218149558"/>
                    </a:ext>
                  </a:extLst>
                </a:gridCol>
                <a:gridCol w="170305">
                  <a:extLst>
                    <a:ext uri="{9D8B030D-6E8A-4147-A177-3AD203B41FA5}">
                      <a16:colId xmlns:a16="http://schemas.microsoft.com/office/drawing/2014/main" val="3690715824"/>
                    </a:ext>
                  </a:extLst>
                </a:gridCol>
                <a:gridCol w="862164">
                  <a:extLst>
                    <a:ext uri="{9D8B030D-6E8A-4147-A177-3AD203B41FA5}">
                      <a16:colId xmlns:a16="http://schemas.microsoft.com/office/drawing/2014/main" val="4132850517"/>
                    </a:ext>
                  </a:extLst>
                </a:gridCol>
                <a:gridCol w="694521">
                  <a:extLst>
                    <a:ext uri="{9D8B030D-6E8A-4147-A177-3AD203B41FA5}">
                      <a16:colId xmlns:a16="http://schemas.microsoft.com/office/drawing/2014/main" val="893518937"/>
                    </a:ext>
                  </a:extLst>
                </a:gridCol>
              </a:tblGrid>
              <a:tr h="337370">
                <a:tc>
                  <a:txBody>
                    <a:bodyPr/>
                    <a:lstStyle/>
                    <a:p>
                      <a:pPr algn="l" fontAlgn="ctr"/>
                      <a:r>
                        <a:rPr lang="en-NZ" sz="15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Capital Expenditure</a:t>
                      </a: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Historic actuals</a:t>
                      </a: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Current 2023/24 FY- AP, revised forecast and YTD</a:t>
                      </a: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Previous 2021 LTP</a:t>
                      </a: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474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The plan</a:t>
                      </a: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Variance - </a:t>
                      </a:r>
                      <a:r>
                        <a:rPr lang="en-NZ" sz="10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Yr</a:t>
                      </a:r>
                      <a:r>
                        <a:rPr lang="en-NZ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 4 2021 LTP to draft 2024/25 AP</a:t>
                      </a: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219206"/>
                  </a:ext>
                </a:extLst>
              </a:tr>
              <a:tr h="344703">
                <a:tc>
                  <a:txBody>
                    <a:bodyPr/>
                    <a:lstStyle/>
                    <a:p>
                      <a:pPr algn="l" fontAlgn="ctr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Significant Activity and Cost Centre (Project)</a:t>
                      </a: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2021/22 Actual</a:t>
                      </a: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2022/23 Actual</a:t>
                      </a:r>
                    </a:p>
                  </a:txBody>
                  <a:tcPr marL="5346" marR="5346" marT="53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Annual Plan</a:t>
                      </a: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Revised Forecast</a:t>
                      </a:r>
                    </a:p>
                  </a:txBody>
                  <a:tcPr marL="5346" marR="5346" marT="53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Yr 4 = 2024/25</a:t>
                      </a:r>
                    </a:p>
                  </a:txBody>
                  <a:tcPr marL="5346" marR="5346" marT="534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474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Draft 2024/25 AP</a:t>
                      </a: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$</a:t>
                      </a: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%</a:t>
                      </a:r>
                    </a:p>
                  </a:txBody>
                  <a:tcPr marL="5346" marR="5346" marT="53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299321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Community, Economic and Strategic Development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$0.03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6549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Environmental Services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$0.42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$0.15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$0.01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$0.78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$1.23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$3.02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$1.79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146%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020764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Organic Collection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$0.20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$1.44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$1.44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571153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Waste Collection/Disposal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$0.04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$0.07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$0.50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$1.22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$1.15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-$0.07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-5%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676996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Planning and Regulatory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$0.01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$0.22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$0.55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$0.10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252390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Pools Parks and Cemeteries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$2.20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$1.29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$1.96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$2.88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$1.22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$2.68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$1.46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119%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662212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Pioneer Park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$0.01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$0.02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$0.13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$0.25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$0.23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$0.41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$0.18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78%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931797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Cromwell Reserves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$0.26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$0.18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$0.15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$0.21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$0.10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$0.35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$0.26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268%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135525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Molyneux Pool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$0.12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$0.11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$0.53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$0.35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$0.18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$0.24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$0.06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612576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Other Reserves Maniototo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$0.05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$0.25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$0.05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$0.06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$0.24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$0.23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5735%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2364826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Cromwell Pool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$1.00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$0.10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$0.46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$0.70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$0.12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$0.22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$0.09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73%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720730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Anderson Park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$0.17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$0.04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$0.09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$0.09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$0.18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$0.19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0638716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Alexandra Town Centre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$0.05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$0.09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$0.32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$0.61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$0.01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$0.14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$0.13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1342%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17343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Ranfurly Pool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$0.03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$0.03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$0.03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$0.18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$0.13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-$0.05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-28%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201658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Alexandra Cemetery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$0.01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$0.03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$0.03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$0.12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$0.04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$0.11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$0.07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158%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910666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Other Reserves Vincent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$0.03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$0.04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$0.03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$0.03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$0.02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$0.08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320%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743362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Molyneux Park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$0.12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$0.06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$0.02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$0.16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$0.03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$0.07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214%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06497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Property and Community Facilities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$1.83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$4.32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$18.16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$14.69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$6.46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$25.74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$19.29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299%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16451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Memorial Hall Cromwell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$0.27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$2.24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$7.72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$2.60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$0.27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$24.46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$24.19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9072%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788532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Elderly Persons Housing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$0.18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$0.19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$0.35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$0.21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$0.29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$0.08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267860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Public Toilet Vincent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$0.01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$0.09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$0.01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$0.28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$0.23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$0.23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9728291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Service Centres and Libraries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$0.18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$0.18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$1.10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$1.44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$4.94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$0.18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-$4.76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-96%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446061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Transport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$5.56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$4.86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$5.02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$10.15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$10.38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$10.42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$0.04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203181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Renewal Local Roads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$4.11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$4.48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$4.52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$5.63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$5.15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$9.57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$4.41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86%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09615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Subsidised Improvements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$0.90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$0.38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$0.25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$3.73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$5.12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$0.80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-$4.32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-84%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587707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Stormwater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$0.45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$0.38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$0.38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$1.09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$0.39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$0.32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-$0.07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-18%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90990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Wastewater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$15.62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$9.23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$3.87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$5.05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$6.22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$11.52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$5.30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85%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827973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WasteWater Improvements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$14.99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$8.69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$2.65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$2.54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$4.76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$8.30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$3.54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74%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443463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WasteWater Renewals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$0.63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$0.54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$1.22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$2.51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$1.46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$3.22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$1.76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121%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4739795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Water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$14.08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$14.37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$7.97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$15.57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$9.53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$14.67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$5.14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224386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Water Supply Improvements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$11.27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$12.61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$5.88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$9.69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$7.31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$11.28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$3.97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626145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Water Supply Renewals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$2.81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$1.76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$2.05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$5.84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$2.22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$3.33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$1.11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153613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Governance and Corporate Services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$0.42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$0.60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$0.40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$2.11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$0.43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$1.09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$0.66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152%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041196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Information Services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$0.25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$0.47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$1.47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$0.27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$0.90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$0.63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233%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905968"/>
                  </a:ext>
                </a:extLst>
              </a:tr>
              <a:tr h="146681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Administration Alexandra</a:t>
                      </a:r>
                    </a:p>
                  </a:txBody>
                  <a:tcPr marL="96221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$0.05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$0.04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$0.09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$0.56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$0.16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$0.17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552918"/>
                  </a:ext>
                </a:extLst>
              </a:tr>
              <a:tr h="154017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CODC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$40.75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$35.41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$39.09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$54.32 M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$40.89 M</a:t>
                      </a:r>
                    </a:p>
                  </a:txBody>
                  <a:tcPr marL="5346" marR="5346" marT="534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$69.74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$28.85 M</a:t>
                      </a:r>
                    </a:p>
                  </a:txBody>
                  <a:tcPr marL="5346" marR="5346" marT="53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71%</a:t>
                      </a:r>
                    </a:p>
                  </a:txBody>
                  <a:tcPr marL="5346" marR="5346" marT="534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385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385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9645-4CBD-F91A-180D-96A49AEC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178" y="332234"/>
            <a:ext cx="9131643" cy="771947"/>
          </a:xfrm>
        </p:spPr>
        <p:txBody>
          <a:bodyPr>
            <a:normAutofit/>
          </a:bodyPr>
          <a:lstStyle/>
          <a:p>
            <a:r>
              <a:rPr lang="en-NZ" dirty="0"/>
              <a:t>Key Matters and Considerations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43B33A-993E-C105-0837-0418B953447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30178" y="1656272"/>
            <a:ext cx="9440432" cy="4869494"/>
          </a:xfrm>
        </p:spPr>
        <p:txBody>
          <a:bodyPr>
            <a:normAutofit/>
          </a:bodyPr>
          <a:lstStyle/>
          <a:p>
            <a:r>
              <a:rPr lang="en-NZ" sz="2000" dirty="0"/>
              <a:t>In Feb, after adding Waters in rates increase was 45.55%</a:t>
            </a:r>
          </a:p>
          <a:p>
            <a:r>
              <a:rPr lang="en-NZ" sz="2000" dirty="0"/>
              <a:t>Expenditure has been assessed carefully due to affordability considerations</a:t>
            </a:r>
          </a:p>
          <a:p>
            <a:r>
              <a:rPr lang="en-NZ" sz="2000" dirty="0"/>
              <a:t>Any further reductions will need Council direction on ‘Levels of Service’ changes</a:t>
            </a:r>
          </a:p>
          <a:p>
            <a:r>
              <a:rPr lang="en-NZ" sz="2000" dirty="0"/>
              <a:t>Other Consultation matters? </a:t>
            </a:r>
            <a:br>
              <a:rPr lang="en-NZ" sz="2000" dirty="0"/>
            </a:br>
            <a:r>
              <a:rPr lang="en-NZ" sz="2000" dirty="0"/>
              <a:t>- Ranfurly Sports Turf Grant?</a:t>
            </a:r>
            <a:br>
              <a:rPr lang="en-NZ" sz="2000" dirty="0"/>
            </a:br>
            <a:r>
              <a:rPr lang="en-NZ" sz="2000" dirty="0"/>
              <a:t>- Grants Budget?</a:t>
            </a:r>
          </a:p>
          <a:p>
            <a:r>
              <a:rPr lang="en-NZ" sz="2000" dirty="0"/>
              <a:t>Anything else?</a:t>
            </a:r>
          </a:p>
          <a:p>
            <a:endParaRPr lang="en-NZ" sz="2000" dirty="0"/>
          </a:p>
          <a:p>
            <a:pPr marL="0" indent="0">
              <a:buNone/>
            </a:pPr>
            <a:endParaRPr lang="en-NZ" sz="2000" dirty="0"/>
          </a:p>
          <a:p>
            <a:pPr marL="0" indent="0">
              <a:buNone/>
            </a:pPr>
            <a:endParaRPr lang="en-NZ" sz="2000" dirty="0"/>
          </a:p>
          <a:p>
            <a:endParaRPr lang="en-NZ" sz="2000" dirty="0"/>
          </a:p>
          <a:p>
            <a:endParaRPr lang="en-NZ" sz="2000" dirty="0"/>
          </a:p>
          <a:p>
            <a:endParaRPr lang="en-NZ" sz="1800" dirty="0"/>
          </a:p>
          <a:p>
            <a:pPr marL="457200" lvl="1" indent="0">
              <a:buNone/>
            </a:pPr>
            <a:endParaRPr lang="en-NZ" sz="2000" dirty="0"/>
          </a:p>
          <a:p>
            <a:pPr marL="0" indent="0">
              <a:buNone/>
            </a:pP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89613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9645-4CBD-F91A-180D-96A49AEC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178" y="332234"/>
            <a:ext cx="9131643" cy="771947"/>
          </a:xfrm>
        </p:spPr>
        <p:txBody>
          <a:bodyPr>
            <a:normAutofit/>
          </a:bodyPr>
          <a:lstStyle/>
          <a:p>
            <a:r>
              <a:rPr lang="en-NZ" dirty="0"/>
              <a:t>Considerations for Council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43B33A-993E-C105-0837-0418B953447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30178" y="1615736"/>
            <a:ext cx="9440432" cy="4910030"/>
          </a:xfrm>
        </p:spPr>
        <p:txBody>
          <a:bodyPr>
            <a:normAutofit/>
          </a:bodyPr>
          <a:lstStyle/>
          <a:p>
            <a:r>
              <a:rPr lang="en-NZ" sz="2000" dirty="0"/>
              <a:t>Opportunities for not funding Depreciation for one year (</a:t>
            </a:r>
            <a:r>
              <a:rPr lang="en-NZ" sz="2000"/>
              <a:t>not applied yet)</a:t>
            </a:r>
            <a:endParaRPr lang="en-NZ" sz="2000" dirty="0"/>
          </a:p>
          <a:p>
            <a:pPr marL="0" indent="0">
              <a:buNone/>
            </a:pPr>
            <a:endParaRPr lang="en-NZ" sz="2000" dirty="0"/>
          </a:p>
          <a:p>
            <a:pPr marL="0" indent="0">
              <a:buNone/>
            </a:pPr>
            <a:endParaRPr lang="en-NZ" dirty="0"/>
          </a:p>
          <a:p>
            <a:endParaRPr lang="en-NZ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22A06BF-0D65-A2F4-67BE-84515A9C0973}"/>
              </a:ext>
            </a:extLst>
          </p:cNvPr>
          <p:cNvGraphicFramePr>
            <a:graphicFrameLocks noGrp="1"/>
          </p:cNvGraphicFramePr>
          <p:nvPr/>
        </p:nvGraphicFramePr>
        <p:xfrm>
          <a:off x="2222499" y="2247422"/>
          <a:ext cx="9052144" cy="29948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0143">
                  <a:extLst>
                    <a:ext uri="{9D8B030D-6E8A-4147-A177-3AD203B41FA5}">
                      <a16:colId xmlns:a16="http://schemas.microsoft.com/office/drawing/2014/main" val="2715263270"/>
                    </a:ext>
                  </a:extLst>
                </a:gridCol>
                <a:gridCol w="1244802">
                  <a:extLst>
                    <a:ext uri="{9D8B030D-6E8A-4147-A177-3AD203B41FA5}">
                      <a16:colId xmlns:a16="http://schemas.microsoft.com/office/drawing/2014/main" val="731459578"/>
                    </a:ext>
                  </a:extLst>
                </a:gridCol>
                <a:gridCol w="955313">
                  <a:extLst>
                    <a:ext uri="{9D8B030D-6E8A-4147-A177-3AD203B41FA5}">
                      <a16:colId xmlns:a16="http://schemas.microsoft.com/office/drawing/2014/main" val="1662903111"/>
                    </a:ext>
                  </a:extLst>
                </a:gridCol>
                <a:gridCol w="955313">
                  <a:extLst>
                    <a:ext uri="{9D8B030D-6E8A-4147-A177-3AD203B41FA5}">
                      <a16:colId xmlns:a16="http://schemas.microsoft.com/office/drawing/2014/main" val="4224625074"/>
                    </a:ext>
                  </a:extLst>
                </a:gridCol>
                <a:gridCol w="868466">
                  <a:extLst>
                    <a:ext uri="{9D8B030D-6E8A-4147-A177-3AD203B41FA5}">
                      <a16:colId xmlns:a16="http://schemas.microsoft.com/office/drawing/2014/main" val="2103075052"/>
                    </a:ext>
                  </a:extLst>
                </a:gridCol>
                <a:gridCol w="1071108">
                  <a:extLst>
                    <a:ext uri="{9D8B030D-6E8A-4147-A177-3AD203B41FA5}">
                      <a16:colId xmlns:a16="http://schemas.microsoft.com/office/drawing/2014/main" val="3679378172"/>
                    </a:ext>
                  </a:extLst>
                </a:gridCol>
                <a:gridCol w="1206999">
                  <a:extLst>
                    <a:ext uri="{9D8B030D-6E8A-4147-A177-3AD203B41FA5}">
                      <a16:colId xmlns:a16="http://schemas.microsoft.com/office/drawing/2014/main" val="474254433"/>
                    </a:ext>
                  </a:extLst>
                </a:gridCol>
              </a:tblGrid>
              <a:tr h="6133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NZ" sz="1200" dirty="0">
                          <a:effectLst/>
                        </a:rPr>
                        <a:t>Cost Centre</a:t>
                      </a:r>
                      <a:endParaRPr lang="en-N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NZ" sz="1200" dirty="0">
                          <a:effectLst/>
                        </a:rPr>
                        <a:t>Opening Surplus (AP24/25)</a:t>
                      </a:r>
                      <a:endParaRPr lang="en-N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NZ" sz="1200" dirty="0">
                          <a:effectLst/>
                        </a:rPr>
                        <a:t>Depreciation Expense</a:t>
                      </a:r>
                      <a:endParaRPr lang="en-N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NZ" sz="1200" dirty="0">
                          <a:effectLst/>
                        </a:rPr>
                        <a:t>Depreciation Funded</a:t>
                      </a:r>
                      <a:endParaRPr lang="en-N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NZ" sz="1200" dirty="0">
                          <a:effectLst/>
                        </a:rPr>
                        <a:t>Percentage funded</a:t>
                      </a:r>
                      <a:endParaRPr lang="en-N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NZ" sz="1200" dirty="0">
                          <a:effectLst/>
                        </a:rPr>
                        <a:t>Percentage Funded cut in half</a:t>
                      </a:r>
                      <a:endParaRPr lang="en-N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NZ" sz="1200" dirty="0">
                          <a:effectLst/>
                        </a:rPr>
                        <a:t>Adjusted Depreciation</a:t>
                      </a:r>
                      <a:endParaRPr lang="en-N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583525"/>
                  </a:ext>
                </a:extLst>
              </a:tr>
              <a:tr h="248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1601 Stormwater renewals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 dirty="0">
                          <a:effectLst/>
                        </a:rPr>
                        <a:t>(1,998,785)</a:t>
                      </a:r>
                      <a:endParaRPr lang="en-N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733,975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455,065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62%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31%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         227,532 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51558958"/>
                  </a:ext>
                </a:extLst>
              </a:tr>
              <a:tr h="248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1651 Building Control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(2,830,654)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 dirty="0">
                          <a:effectLst/>
                        </a:rPr>
                        <a:t>58,096</a:t>
                      </a:r>
                      <a:endParaRPr lang="en-N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58,096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100%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50%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          29,048 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7803308"/>
                  </a:ext>
                </a:extLst>
              </a:tr>
              <a:tr h="248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1659 Enforcement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(142,363)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6,627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 dirty="0">
                          <a:effectLst/>
                        </a:rPr>
                        <a:t>6,627</a:t>
                      </a:r>
                      <a:endParaRPr lang="en-N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100%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50%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            3,314 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34537679"/>
                  </a:ext>
                </a:extLst>
              </a:tr>
              <a:tr h="427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NZ" sz="1200" dirty="0">
                          <a:effectLst/>
                        </a:rPr>
                        <a:t>2354 Central Stories*</a:t>
                      </a:r>
                      <a:endParaRPr lang="en-N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415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 dirty="0">
                          <a:effectLst/>
                        </a:rPr>
                        <a:t>112,632</a:t>
                      </a:r>
                      <a:endParaRPr lang="en-N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 dirty="0">
                          <a:effectLst/>
                        </a:rPr>
                        <a:t>112,632</a:t>
                      </a:r>
                      <a:endParaRPr lang="en-N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 dirty="0">
                          <a:effectLst/>
                        </a:rPr>
                        <a:t>100%</a:t>
                      </a:r>
                      <a:endParaRPr lang="en-N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 dirty="0">
                          <a:effectLst/>
                        </a:rPr>
                        <a:t>50%</a:t>
                      </a:r>
                      <a:endParaRPr lang="en-N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          56,316 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40944467"/>
                  </a:ext>
                </a:extLst>
              </a:tr>
              <a:tr h="248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4463 Clyde - Alex Walkway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(37,484)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13,377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13,377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100%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 dirty="0">
                          <a:effectLst/>
                        </a:rPr>
                        <a:t>50%</a:t>
                      </a:r>
                      <a:endParaRPr lang="en-N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            6,689 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37048007"/>
                  </a:ext>
                </a:extLst>
              </a:tr>
              <a:tr h="248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5352 Farms Wilson Rd Maniototo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(137,328)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2,795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2,795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100%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 dirty="0">
                          <a:effectLst/>
                        </a:rPr>
                        <a:t>50%</a:t>
                      </a:r>
                      <a:endParaRPr lang="en-N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            1,398 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21445144"/>
                  </a:ext>
                </a:extLst>
              </a:tr>
              <a:tr h="248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7492 Millers Flat Pool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(27,807)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13,730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6,865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50%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>
                          <a:effectLst/>
                        </a:rPr>
                        <a:t>25%</a:t>
                      </a:r>
                      <a:endParaRPr lang="en-NZ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NZ" sz="1200" dirty="0">
                          <a:effectLst/>
                        </a:rPr>
                        <a:t>            3,433 </a:t>
                      </a:r>
                      <a:endParaRPr lang="en-N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99722851"/>
                  </a:ext>
                </a:extLst>
              </a:tr>
              <a:tr h="464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NZ" sz="1200" b="1" dirty="0">
                          <a:effectLst/>
                        </a:rPr>
                        <a:t>Totals</a:t>
                      </a:r>
                      <a:endParaRPr lang="en-NZ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 b="1" dirty="0">
                          <a:effectLst/>
                        </a:rPr>
                        <a:t>(5,174,006)</a:t>
                      </a:r>
                      <a:endParaRPr lang="en-NZ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 b="1" dirty="0">
                          <a:effectLst/>
                        </a:rPr>
                        <a:t>941,232</a:t>
                      </a:r>
                      <a:endParaRPr lang="en-NZ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NZ" sz="1200" b="1" dirty="0">
                          <a:effectLst/>
                        </a:rPr>
                        <a:t>655,457</a:t>
                      </a:r>
                      <a:endParaRPr lang="en-NZ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NZ" sz="12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NZ" sz="12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NZ" sz="1200" b="1" dirty="0">
                          <a:effectLst/>
                        </a:rPr>
                        <a:t>         327,728 </a:t>
                      </a:r>
                      <a:endParaRPr lang="en-NZ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206767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5AA59AD-BA91-B5B1-BF04-A869EF92CE9F}"/>
              </a:ext>
            </a:extLst>
          </p:cNvPr>
          <p:cNvSpPr txBox="1"/>
          <p:nvPr/>
        </p:nvSpPr>
        <p:spPr>
          <a:xfrm>
            <a:off x="2159493" y="5242264"/>
            <a:ext cx="6094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400" dirty="0"/>
              <a:t>*</a:t>
            </a:r>
            <a:r>
              <a:rPr lang="en-NZ" sz="1400" dirty="0">
                <a:effectLst/>
              </a:rPr>
              <a:t>Funding Dep will move this cost centre into surplus</a:t>
            </a:r>
            <a:endParaRPr lang="en-NZ" sz="1400" dirty="0"/>
          </a:p>
        </p:txBody>
      </p:sp>
    </p:spTree>
    <p:extLst>
      <p:ext uri="{BB962C8B-B14F-4D97-AF65-F5344CB8AC3E}">
        <p14:creationId xmlns:p14="http://schemas.microsoft.com/office/powerpoint/2010/main" val="615159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9645-4CBD-F91A-180D-96A49AEC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178" y="332234"/>
            <a:ext cx="9131643" cy="771947"/>
          </a:xfrm>
        </p:spPr>
        <p:txBody>
          <a:bodyPr>
            <a:normAutofit/>
          </a:bodyPr>
          <a:lstStyle/>
          <a:p>
            <a:r>
              <a:rPr lang="en-NZ" dirty="0"/>
              <a:t>Next Steps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43B33A-993E-C105-0837-0418B953447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30178" y="1656272"/>
            <a:ext cx="9440432" cy="486949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NZ" sz="2000" dirty="0"/>
          </a:p>
          <a:p>
            <a:pPr marL="0" indent="0">
              <a:buNone/>
            </a:pPr>
            <a:endParaRPr lang="en-NZ" dirty="0"/>
          </a:p>
          <a:p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2C669E-6241-CBD0-A46B-4AC322D3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877" y="2199030"/>
            <a:ext cx="10112908" cy="340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79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9645-4CBD-F91A-180D-96A49AEC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178" y="332234"/>
            <a:ext cx="9131643" cy="771947"/>
          </a:xfrm>
        </p:spPr>
        <p:txBody>
          <a:bodyPr>
            <a:normAutofit/>
          </a:bodyPr>
          <a:lstStyle/>
          <a:p>
            <a:r>
              <a:rPr lang="en-NZ" dirty="0"/>
              <a:t>Consultation with Community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43B33A-993E-C105-0837-0418B953447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30178" y="1656272"/>
            <a:ext cx="9440432" cy="4869494"/>
          </a:xfrm>
        </p:spPr>
        <p:txBody>
          <a:bodyPr>
            <a:normAutofit/>
          </a:bodyPr>
          <a:lstStyle/>
          <a:p>
            <a:r>
              <a:rPr lang="en-NZ" sz="2000" dirty="0"/>
              <a:t>Act requirements</a:t>
            </a:r>
            <a:br>
              <a:rPr lang="en-NZ" sz="2000" dirty="0"/>
            </a:br>
            <a:r>
              <a:rPr lang="en-NZ" sz="2000" dirty="0"/>
              <a:t>- LTP one-year delay requires public consultation for 24/25 AP</a:t>
            </a:r>
          </a:p>
          <a:p>
            <a:r>
              <a:rPr lang="en-NZ" sz="2000" dirty="0"/>
              <a:t>CD will contain</a:t>
            </a:r>
            <a:br>
              <a:rPr lang="en-NZ" sz="2000" dirty="0"/>
            </a:br>
            <a:r>
              <a:rPr lang="en-NZ" sz="2000" dirty="0"/>
              <a:t>- Mayor and/CEO introduction letter which outlines current key themes </a:t>
            </a:r>
            <a:br>
              <a:rPr lang="en-NZ" sz="2000" dirty="0"/>
            </a:br>
            <a:r>
              <a:rPr lang="en-NZ" sz="2000" dirty="0"/>
              <a:t>- Signalling the </a:t>
            </a:r>
            <a:r>
              <a:rPr lang="en-NZ" sz="2000" dirty="0" err="1"/>
              <a:t>districtisation</a:t>
            </a:r>
            <a:r>
              <a:rPr lang="en-NZ" sz="2000" dirty="0"/>
              <a:t> conversation to come late 2024</a:t>
            </a:r>
            <a:br>
              <a:rPr lang="en-NZ" sz="2000" dirty="0"/>
            </a:br>
            <a:r>
              <a:rPr lang="en-NZ" sz="2000" dirty="0"/>
              <a:t>- If no items to consult on, suggest a call for rate-saving ideas </a:t>
            </a:r>
            <a:r>
              <a:rPr lang="en-NZ" sz="2000" i="1" dirty="0"/>
              <a:t>(like Waitaki)</a:t>
            </a:r>
            <a:br>
              <a:rPr lang="en-NZ" sz="2000" dirty="0"/>
            </a:br>
            <a:r>
              <a:rPr lang="en-NZ" sz="2000" dirty="0"/>
              <a:t>- Rates examples</a:t>
            </a:r>
            <a:br>
              <a:rPr lang="en-NZ" sz="2000" dirty="0"/>
            </a:br>
            <a:r>
              <a:rPr lang="en-NZ" sz="2000" dirty="0"/>
              <a:t>- How people will have their say</a:t>
            </a:r>
          </a:p>
          <a:p>
            <a:pPr marL="0" indent="0">
              <a:buNone/>
            </a:pPr>
            <a:br>
              <a:rPr lang="en-NZ" sz="2000" dirty="0"/>
            </a:br>
            <a:endParaRPr lang="en-NZ" sz="2000" dirty="0"/>
          </a:p>
          <a:p>
            <a:endParaRPr lang="en-NZ" sz="2000" dirty="0"/>
          </a:p>
          <a:p>
            <a:pPr marL="457200" lvl="1" indent="0">
              <a:buNone/>
            </a:pPr>
            <a:endParaRPr lang="en-NZ" sz="2000" dirty="0"/>
          </a:p>
          <a:p>
            <a:pPr marL="0" indent="0">
              <a:buNone/>
            </a:pP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30118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9645-4CBD-F91A-180D-96A49AEC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178" y="366740"/>
            <a:ext cx="9131643" cy="797826"/>
          </a:xfrm>
        </p:spPr>
        <p:txBody>
          <a:bodyPr/>
          <a:lstStyle/>
          <a:p>
            <a:r>
              <a:rPr lang="en-NZ" dirty="0"/>
              <a:t>Influencers on 2024-25 AP Financials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43B33A-993E-C105-0837-0418B953447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616442" y="1604514"/>
            <a:ext cx="9440432" cy="29847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000" b="1" dirty="0"/>
              <a:t>Central Otago Specific Influencers</a:t>
            </a:r>
          </a:p>
          <a:p>
            <a:r>
              <a:rPr lang="en-NZ" dirty="0"/>
              <a:t>Electricity renewal August 2024 – we expect a significant jump</a:t>
            </a:r>
          </a:p>
          <a:p>
            <a:r>
              <a:rPr lang="en-NZ" dirty="0"/>
              <a:t>Requirements from </a:t>
            </a:r>
            <a:r>
              <a:rPr lang="en-NZ" dirty="0" err="1"/>
              <a:t>Taumata</a:t>
            </a:r>
            <a:r>
              <a:rPr lang="en-NZ" dirty="0"/>
              <a:t> </a:t>
            </a:r>
            <a:r>
              <a:rPr lang="en-NZ" dirty="0" err="1"/>
              <a:t>Arowai</a:t>
            </a:r>
            <a:r>
              <a:rPr lang="en-NZ" dirty="0"/>
              <a:t> driving need for immediate action</a:t>
            </a:r>
          </a:p>
          <a:p>
            <a:r>
              <a:rPr lang="en-NZ" dirty="0"/>
              <a:t>Risks around Bridges</a:t>
            </a:r>
          </a:p>
          <a:p>
            <a:r>
              <a:rPr lang="en-NZ" dirty="0"/>
              <a:t>Skills shortages – consultants used in some key areas (</a:t>
            </a:r>
            <a:r>
              <a:rPr lang="en-NZ" dirty="0" err="1"/>
              <a:t>eg</a:t>
            </a:r>
            <a:r>
              <a:rPr lang="en-NZ" dirty="0"/>
              <a:t> finance)</a:t>
            </a:r>
          </a:p>
        </p:txBody>
      </p:sp>
    </p:spTree>
    <p:extLst>
      <p:ext uri="{BB962C8B-B14F-4D97-AF65-F5344CB8AC3E}">
        <p14:creationId xmlns:p14="http://schemas.microsoft.com/office/powerpoint/2010/main" val="2022916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9645-4CBD-F91A-180D-96A49AEC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830" y="2393947"/>
            <a:ext cx="9131643" cy="797826"/>
          </a:xfrm>
        </p:spPr>
        <p:txBody>
          <a:bodyPr/>
          <a:lstStyle/>
          <a:p>
            <a:r>
              <a:rPr lang="en-NZ" dirty="0"/>
              <a:t>2024-25 AP Financial Overview</a:t>
            </a:r>
          </a:p>
        </p:txBody>
      </p:sp>
    </p:spTree>
    <p:extLst>
      <p:ext uri="{BB962C8B-B14F-4D97-AF65-F5344CB8AC3E}">
        <p14:creationId xmlns:p14="http://schemas.microsoft.com/office/powerpoint/2010/main" val="2340989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9645-4CBD-F91A-180D-96A49AEC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178" y="263223"/>
            <a:ext cx="9131643" cy="617837"/>
          </a:xfrm>
        </p:spPr>
        <p:txBody>
          <a:bodyPr/>
          <a:lstStyle/>
          <a:p>
            <a:r>
              <a:rPr lang="en-NZ" dirty="0"/>
              <a:t>Revenue Sources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1206D4-3C48-06B2-322A-7A20CCEBD465}"/>
              </a:ext>
            </a:extLst>
          </p:cNvPr>
          <p:cNvGraphicFramePr>
            <a:graphicFrameLocks noGrp="1"/>
          </p:cNvGraphicFramePr>
          <p:nvPr/>
        </p:nvGraphicFramePr>
        <p:xfrm>
          <a:off x="1530178" y="1496799"/>
          <a:ext cx="10515597" cy="3209027"/>
        </p:xfrm>
        <a:graphic>
          <a:graphicData uri="http://schemas.openxmlformats.org/drawingml/2006/table">
            <a:tbl>
              <a:tblPr/>
              <a:tblGrid>
                <a:gridCol w="2485505">
                  <a:extLst>
                    <a:ext uri="{9D8B030D-6E8A-4147-A177-3AD203B41FA5}">
                      <a16:colId xmlns:a16="http://schemas.microsoft.com/office/drawing/2014/main" val="782804119"/>
                    </a:ext>
                  </a:extLst>
                </a:gridCol>
                <a:gridCol w="738699">
                  <a:extLst>
                    <a:ext uri="{9D8B030D-6E8A-4147-A177-3AD203B41FA5}">
                      <a16:colId xmlns:a16="http://schemas.microsoft.com/office/drawing/2014/main" val="2010257914"/>
                    </a:ext>
                  </a:extLst>
                </a:gridCol>
                <a:gridCol w="738699">
                  <a:extLst>
                    <a:ext uri="{9D8B030D-6E8A-4147-A177-3AD203B41FA5}">
                      <a16:colId xmlns:a16="http://schemas.microsoft.com/office/drawing/2014/main" val="3696833744"/>
                    </a:ext>
                  </a:extLst>
                </a:gridCol>
                <a:gridCol w="1116617">
                  <a:extLst>
                    <a:ext uri="{9D8B030D-6E8A-4147-A177-3AD203B41FA5}">
                      <a16:colId xmlns:a16="http://schemas.microsoft.com/office/drawing/2014/main" val="3819096678"/>
                    </a:ext>
                  </a:extLst>
                </a:gridCol>
                <a:gridCol w="1099480">
                  <a:extLst>
                    <a:ext uri="{9D8B030D-6E8A-4147-A177-3AD203B41FA5}">
                      <a16:colId xmlns:a16="http://schemas.microsoft.com/office/drawing/2014/main" val="2130056006"/>
                    </a:ext>
                  </a:extLst>
                </a:gridCol>
                <a:gridCol w="130359">
                  <a:extLst>
                    <a:ext uri="{9D8B030D-6E8A-4147-A177-3AD203B41FA5}">
                      <a16:colId xmlns:a16="http://schemas.microsoft.com/office/drawing/2014/main" val="3611478317"/>
                    </a:ext>
                  </a:extLst>
                </a:gridCol>
                <a:gridCol w="827777">
                  <a:extLst>
                    <a:ext uri="{9D8B030D-6E8A-4147-A177-3AD203B41FA5}">
                      <a16:colId xmlns:a16="http://schemas.microsoft.com/office/drawing/2014/main" val="263027278"/>
                    </a:ext>
                  </a:extLst>
                </a:gridCol>
                <a:gridCol w="130359">
                  <a:extLst>
                    <a:ext uri="{9D8B030D-6E8A-4147-A177-3AD203B41FA5}">
                      <a16:colId xmlns:a16="http://schemas.microsoft.com/office/drawing/2014/main" val="2799158641"/>
                    </a:ext>
                  </a:extLst>
                </a:gridCol>
                <a:gridCol w="634412">
                  <a:extLst>
                    <a:ext uri="{9D8B030D-6E8A-4147-A177-3AD203B41FA5}">
                      <a16:colId xmlns:a16="http://schemas.microsoft.com/office/drawing/2014/main" val="690474403"/>
                    </a:ext>
                  </a:extLst>
                </a:gridCol>
                <a:gridCol w="827777">
                  <a:extLst>
                    <a:ext uri="{9D8B030D-6E8A-4147-A177-3AD203B41FA5}">
                      <a16:colId xmlns:a16="http://schemas.microsoft.com/office/drawing/2014/main" val="197760043"/>
                    </a:ext>
                  </a:extLst>
                </a:gridCol>
                <a:gridCol w="130359">
                  <a:extLst>
                    <a:ext uri="{9D8B030D-6E8A-4147-A177-3AD203B41FA5}">
                      <a16:colId xmlns:a16="http://schemas.microsoft.com/office/drawing/2014/main" val="1377112050"/>
                    </a:ext>
                  </a:extLst>
                </a:gridCol>
                <a:gridCol w="827777">
                  <a:extLst>
                    <a:ext uri="{9D8B030D-6E8A-4147-A177-3AD203B41FA5}">
                      <a16:colId xmlns:a16="http://schemas.microsoft.com/office/drawing/2014/main" val="4032501469"/>
                    </a:ext>
                  </a:extLst>
                </a:gridCol>
                <a:gridCol w="827777">
                  <a:extLst>
                    <a:ext uri="{9D8B030D-6E8A-4147-A177-3AD203B41FA5}">
                      <a16:colId xmlns:a16="http://schemas.microsoft.com/office/drawing/2014/main" val="1573950603"/>
                    </a:ext>
                  </a:extLst>
                </a:gridCol>
              </a:tblGrid>
              <a:tr h="674806">
                <a:tc>
                  <a:txBody>
                    <a:bodyPr/>
                    <a:lstStyle/>
                    <a:p>
                      <a:pPr algn="l" fontAlgn="ctr"/>
                      <a:r>
                        <a:rPr lang="en-NZ" sz="18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Revenue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Historic actuals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Current 2023/24 FY- AP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Previous 2021 LTP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474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The plan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Variance ;</a:t>
                      </a:r>
                      <a:br>
                        <a:rPr lang="en-NZ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NZ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 2023/24 AP to draft 2024/25 AP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Variance;</a:t>
                      </a:r>
                      <a:b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NZ" sz="11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Yr</a:t>
                      </a:r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 4 2021 LTP to draft 2024/25 AP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672900"/>
                  </a:ext>
                </a:extLst>
              </a:tr>
              <a:tr h="637653">
                <a:tc>
                  <a:txBody>
                    <a:bodyPr/>
                    <a:lstStyle/>
                    <a:p>
                      <a:pPr algn="l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Revenue Type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2021/22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2022/23 </a:t>
                      </a:r>
                    </a:p>
                  </a:txBody>
                  <a:tcPr marL="6523" marR="6523" marT="652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Annual Plan2023/24 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Yr 4 = 2024/25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474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Draft 2024/25 AP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$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%</a:t>
                      </a:r>
                    </a:p>
                  </a:txBody>
                  <a:tcPr marL="6523" marR="6523" marT="652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$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%</a:t>
                      </a:r>
                    </a:p>
                  </a:txBody>
                  <a:tcPr marL="6523" marR="6523" marT="652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550879"/>
                  </a:ext>
                </a:extLst>
              </a:tr>
              <a:tr h="313482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Rates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$35.54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$38.52 M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$43.75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$45.02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$54.90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$11.15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25.49%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$9.88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21.9%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354838"/>
                  </a:ext>
                </a:extLst>
              </a:tr>
              <a:tr h="313482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Subsidies and Grants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$15.27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$6.34 M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$7.49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$7.78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$12.25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$4.76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64%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$4.47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57%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91420"/>
                  </a:ext>
                </a:extLst>
              </a:tr>
              <a:tr h="313482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DCs and FCs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$2.84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$4.70 M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$1.72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$1.58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$3.40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$1.68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98%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$1.82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115%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783897"/>
                  </a:ext>
                </a:extLst>
              </a:tr>
              <a:tr h="313482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Fees and Charges + Other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$9.84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$9.78 M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$11.65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$11.05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$12.79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$1.14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$1.74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824459"/>
                  </a:ext>
                </a:extLst>
              </a:tr>
              <a:tr h="313482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Vested Assets and Land Sales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$20.59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$27.42 M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$10.59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$10.80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-$10.59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-100%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-$10.80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-100%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6408075"/>
                  </a:ext>
                </a:extLst>
              </a:tr>
              <a:tr h="329158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CODC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$84.08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$86.76 M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$75.20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$76.23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$83.34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$8.14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$7.11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568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0220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9645-4CBD-F91A-180D-96A49AEC1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Rates by Significant Activity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D4DE5-4614-DBE0-F5B7-A7927139E16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631091" y="5506208"/>
            <a:ext cx="9267741" cy="1049867"/>
          </a:xfrm>
        </p:spPr>
        <p:txBody>
          <a:bodyPr/>
          <a:lstStyle/>
          <a:p>
            <a:r>
              <a:rPr lang="en-NZ" dirty="0"/>
              <a:t>No surprises – Transport and Waters make up majority of the increase</a:t>
            </a:r>
          </a:p>
          <a:p>
            <a:pPr marL="0" indent="0">
              <a:buNone/>
            </a:pPr>
            <a:endParaRPr lang="en-NZ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54032B1-2989-D92E-D6DD-CA82A718BC5F}"/>
              </a:ext>
            </a:extLst>
          </p:cNvPr>
          <p:cNvGraphicFramePr>
            <a:graphicFrameLocks noGrp="1"/>
          </p:cNvGraphicFramePr>
          <p:nvPr/>
        </p:nvGraphicFramePr>
        <p:xfrm>
          <a:off x="1493922" y="1576910"/>
          <a:ext cx="10168994" cy="3765395"/>
        </p:xfrm>
        <a:graphic>
          <a:graphicData uri="http://schemas.openxmlformats.org/drawingml/2006/table">
            <a:tbl>
              <a:tblPr/>
              <a:tblGrid>
                <a:gridCol w="2403580">
                  <a:extLst>
                    <a:ext uri="{9D8B030D-6E8A-4147-A177-3AD203B41FA5}">
                      <a16:colId xmlns:a16="http://schemas.microsoft.com/office/drawing/2014/main" val="1859131686"/>
                    </a:ext>
                  </a:extLst>
                </a:gridCol>
                <a:gridCol w="714351">
                  <a:extLst>
                    <a:ext uri="{9D8B030D-6E8A-4147-A177-3AD203B41FA5}">
                      <a16:colId xmlns:a16="http://schemas.microsoft.com/office/drawing/2014/main" val="3597496195"/>
                    </a:ext>
                  </a:extLst>
                </a:gridCol>
                <a:gridCol w="771030">
                  <a:extLst>
                    <a:ext uri="{9D8B030D-6E8A-4147-A177-3AD203B41FA5}">
                      <a16:colId xmlns:a16="http://schemas.microsoft.com/office/drawing/2014/main" val="2763190942"/>
                    </a:ext>
                  </a:extLst>
                </a:gridCol>
                <a:gridCol w="1155940">
                  <a:extLst>
                    <a:ext uri="{9D8B030D-6E8A-4147-A177-3AD203B41FA5}">
                      <a16:colId xmlns:a16="http://schemas.microsoft.com/office/drawing/2014/main" val="2545036347"/>
                    </a:ext>
                  </a:extLst>
                </a:gridCol>
                <a:gridCol w="930434">
                  <a:extLst>
                    <a:ext uri="{9D8B030D-6E8A-4147-A177-3AD203B41FA5}">
                      <a16:colId xmlns:a16="http://schemas.microsoft.com/office/drawing/2014/main" val="93506020"/>
                    </a:ext>
                  </a:extLst>
                </a:gridCol>
                <a:gridCol w="126062">
                  <a:extLst>
                    <a:ext uri="{9D8B030D-6E8A-4147-A177-3AD203B41FA5}">
                      <a16:colId xmlns:a16="http://schemas.microsoft.com/office/drawing/2014/main" val="3516210845"/>
                    </a:ext>
                  </a:extLst>
                </a:gridCol>
                <a:gridCol w="800493">
                  <a:extLst>
                    <a:ext uri="{9D8B030D-6E8A-4147-A177-3AD203B41FA5}">
                      <a16:colId xmlns:a16="http://schemas.microsoft.com/office/drawing/2014/main" val="2029994645"/>
                    </a:ext>
                  </a:extLst>
                </a:gridCol>
                <a:gridCol w="126062">
                  <a:extLst>
                    <a:ext uri="{9D8B030D-6E8A-4147-A177-3AD203B41FA5}">
                      <a16:colId xmlns:a16="http://schemas.microsoft.com/office/drawing/2014/main" val="3128252545"/>
                    </a:ext>
                  </a:extLst>
                </a:gridCol>
                <a:gridCol w="613501">
                  <a:extLst>
                    <a:ext uri="{9D8B030D-6E8A-4147-A177-3AD203B41FA5}">
                      <a16:colId xmlns:a16="http://schemas.microsoft.com/office/drawing/2014/main" val="363091913"/>
                    </a:ext>
                  </a:extLst>
                </a:gridCol>
                <a:gridCol w="800493">
                  <a:extLst>
                    <a:ext uri="{9D8B030D-6E8A-4147-A177-3AD203B41FA5}">
                      <a16:colId xmlns:a16="http://schemas.microsoft.com/office/drawing/2014/main" val="1003323630"/>
                    </a:ext>
                  </a:extLst>
                </a:gridCol>
                <a:gridCol w="126062">
                  <a:extLst>
                    <a:ext uri="{9D8B030D-6E8A-4147-A177-3AD203B41FA5}">
                      <a16:colId xmlns:a16="http://schemas.microsoft.com/office/drawing/2014/main" val="1455215323"/>
                    </a:ext>
                  </a:extLst>
                </a:gridCol>
                <a:gridCol w="800493">
                  <a:extLst>
                    <a:ext uri="{9D8B030D-6E8A-4147-A177-3AD203B41FA5}">
                      <a16:colId xmlns:a16="http://schemas.microsoft.com/office/drawing/2014/main" val="591894797"/>
                    </a:ext>
                  </a:extLst>
                </a:gridCol>
                <a:gridCol w="800493">
                  <a:extLst>
                    <a:ext uri="{9D8B030D-6E8A-4147-A177-3AD203B41FA5}">
                      <a16:colId xmlns:a16="http://schemas.microsoft.com/office/drawing/2014/main" val="844392347"/>
                    </a:ext>
                  </a:extLst>
                </a:gridCol>
              </a:tblGrid>
              <a:tr h="501343">
                <a:tc>
                  <a:txBody>
                    <a:bodyPr/>
                    <a:lstStyle/>
                    <a:p>
                      <a:pPr algn="l" fontAlgn="ctr"/>
                      <a:r>
                        <a:rPr lang="en-NZ" sz="18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Rates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Historic actuals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Current 2023/24 FY- AP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Previous 2021 LTP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474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The plan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Variance - 2023/24 AP to draft 2024/25 AP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Variance - </a:t>
                      </a:r>
                      <a:r>
                        <a:rPr lang="en-NZ" sz="10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Yr</a:t>
                      </a:r>
                      <a:r>
                        <a:rPr lang="en-NZ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 4 2021 LTP to draft 2024/25 AP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568616"/>
                  </a:ext>
                </a:extLst>
              </a:tr>
              <a:tr h="534039">
                <a:tc>
                  <a:txBody>
                    <a:bodyPr/>
                    <a:lstStyle/>
                    <a:p>
                      <a:pPr algn="l" fontAlgn="ctr"/>
                      <a:r>
                        <a:rPr lang="en-NZ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Significant Activity -Revenue Type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2021/22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2022/23 </a:t>
                      </a:r>
                    </a:p>
                  </a:txBody>
                  <a:tcPr marL="6523" marR="6523" marT="652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Annual Plan2023/24 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Yr</a:t>
                      </a:r>
                      <a:r>
                        <a:rPr lang="en-NZ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 4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474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Draft 2024/25 AP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$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%</a:t>
                      </a:r>
                    </a:p>
                  </a:txBody>
                  <a:tcPr marL="6523" marR="6523" marT="652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$</a:t>
                      </a:r>
                    </a:p>
                  </a:txBody>
                  <a:tcPr marL="6523" marR="6523" marT="6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%</a:t>
                      </a:r>
                    </a:p>
                  </a:txBody>
                  <a:tcPr marL="6523" marR="6523" marT="652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047711"/>
                  </a:ext>
                </a:extLst>
              </a:tr>
              <a:tr h="321398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Community, Economic and Strategic Development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$3.41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$3.50 M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$3.73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$3.92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$4.07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$0.34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$0.15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4717673"/>
                  </a:ext>
                </a:extLst>
              </a:tr>
              <a:tr h="217974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Environmental Services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$4.19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$4.54 M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$4.88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$5.10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$6.12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$1.24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$1.02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415463"/>
                  </a:ext>
                </a:extLst>
              </a:tr>
              <a:tr h="217974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Planning and Regulatory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$2.43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$2.68 M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$3.31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$2.73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$2.69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-$0.62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-19%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-$0.03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-1%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0091960"/>
                  </a:ext>
                </a:extLst>
              </a:tr>
              <a:tr h="217974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Pools Parks and Cemeteries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$6.13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$6.38 M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$5.82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$6.64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$7.55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$1.73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$0.91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61352"/>
                  </a:ext>
                </a:extLst>
              </a:tr>
              <a:tr h="217974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Property and Community Facilities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$2.02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$2.67 M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$4.19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$3.81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$4.51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$0.32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$0.71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622544"/>
                  </a:ext>
                </a:extLst>
              </a:tr>
              <a:tr h="217974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Service Centres and Libraries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$1.49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$1.57 M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$1.69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$1.62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$1.89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$0.20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$0.27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537597"/>
                  </a:ext>
                </a:extLst>
              </a:tr>
              <a:tr h="217974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Transport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$4.79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$5.48 M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$6.16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$6.15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$7.29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$1.13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$1.13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477939"/>
                  </a:ext>
                </a:extLst>
              </a:tr>
              <a:tr h="217974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Stormwater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$0.55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$0.60 M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$0.57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$0.60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$0.64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$0.08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$0.05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524837"/>
                  </a:ext>
                </a:extLst>
              </a:tr>
              <a:tr h="217974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Wastewater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$3.75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$4.75 M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$5.15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$5.65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$8.40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$3.26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63%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$2.76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49%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7861717"/>
                  </a:ext>
                </a:extLst>
              </a:tr>
              <a:tr h="217974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Water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$5.06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$5.16 M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$6.73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$7.02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$9.21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$2.48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$2.19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443542"/>
                  </a:ext>
                </a:extLst>
              </a:tr>
              <a:tr h="217974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Governance and Corporate Services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$1.71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$1.20 M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$1.53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$1.78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$2.51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$0.98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64%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$0.73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41%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6225001"/>
                  </a:ext>
                </a:extLst>
              </a:tr>
              <a:tr h="228875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CODC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$35.54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$38.52 M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$43.75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$45.02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$54.90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$11.14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25.49%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$9.88 M</a:t>
                      </a:r>
                    </a:p>
                  </a:txBody>
                  <a:tcPr marL="6523" marR="6523" marT="6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21.9%</a:t>
                      </a:r>
                    </a:p>
                  </a:txBody>
                  <a:tcPr marL="6523" marR="6523" marT="65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085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7848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9645-4CBD-F91A-180D-96A49AEC1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/>
              <a:t>Proportion of Rates by Significant Activity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AEA0AF8-92EE-4B37-89CC-8368C0EBAA84}"/>
              </a:ext>
            </a:extLst>
          </p:cNvPr>
          <p:cNvGraphicFramePr>
            <a:graphicFrameLocks/>
          </p:cNvGraphicFramePr>
          <p:nvPr/>
        </p:nvGraphicFramePr>
        <p:xfrm>
          <a:off x="1637199" y="1463675"/>
          <a:ext cx="9240710" cy="4592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0650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9645-4CBD-F91A-180D-96A49AEC1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Proportion of Rates Increase by SA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113AEE2-94C3-4576-9E9A-89E2580EE65F}"/>
              </a:ext>
            </a:extLst>
          </p:cNvPr>
          <p:cNvGraphicFramePr>
            <a:graphicFrameLocks/>
          </p:cNvGraphicFramePr>
          <p:nvPr/>
        </p:nvGraphicFramePr>
        <p:xfrm>
          <a:off x="1637198" y="1368742"/>
          <a:ext cx="9335601" cy="4760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5226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9645-4CBD-F91A-180D-96A49AEC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178" y="332234"/>
            <a:ext cx="9131643" cy="617837"/>
          </a:xfrm>
        </p:spPr>
        <p:txBody>
          <a:bodyPr>
            <a:normAutofit/>
          </a:bodyPr>
          <a:lstStyle/>
          <a:p>
            <a:r>
              <a:rPr lang="en-NZ" dirty="0"/>
              <a:t>Drivers of Rates – Expenses (by type)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73663F4-2ED0-F0C0-971C-7CD8C10BC2F4}"/>
              </a:ext>
            </a:extLst>
          </p:cNvPr>
          <p:cNvGraphicFramePr>
            <a:graphicFrameLocks noGrp="1"/>
          </p:cNvGraphicFramePr>
          <p:nvPr/>
        </p:nvGraphicFramePr>
        <p:xfrm>
          <a:off x="1621765" y="1535502"/>
          <a:ext cx="10032518" cy="3326614"/>
        </p:xfrm>
        <a:graphic>
          <a:graphicData uri="http://schemas.openxmlformats.org/drawingml/2006/table">
            <a:tbl>
              <a:tblPr/>
              <a:tblGrid>
                <a:gridCol w="2441815">
                  <a:extLst>
                    <a:ext uri="{9D8B030D-6E8A-4147-A177-3AD203B41FA5}">
                      <a16:colId xmlns:a16="http://schemas.microsoft.com/office/drawing/2014/main" val="2378269585"/>
                    </a:ext>
                  </a:extLst>
                </a:gridCol>
                <a:gridCol w="727782">
                  <a:extLst>
                    <a:ext uri="{9D8B030D-6E8A-4147-A177-3AD203B41FA5}">
                      <a16:colId xmlns:a16="http://schemas.microsoft.com/office/drawing/2014/main" val="2824949254"/>
                    </a:ext>
                  </a:extLst>
                </a:gridCol>
                <a:gridCol w="727782">
                  <a:extLst>
                    <a:ext uri="{9D8B030D-6E8A-4147-A177-3AD203B41FA5}">
                      <a16:colId xmlns:a16="http://schemas.microsoft.com/office/drawing/2014/main" val="2945587883"/>
                    </a:ext>
                  </a:extLst>
                </a:gridCol>
                <a:gridCol w="727782">
                  <a:extLst>
                    <a:ext uri="{9D8B030D-6E8A-4147-A177-3AD203B41FA5}">
                      <a16:colId xmlns:a16="http://schemas.microsoft.com/office/drawing/2014/main" val="2465850046"/>
                    </a:ext>
                  </a:extLst>
                </a:gridCol>
                <a:gridCol w="386787">
                  <a:extLst>
                    <a:ext uri="{9D8B030D-6E8A-4147-A177-3AD203B41FA5}">
                      <a16:colId xmlns:a16="http://schemas.microsoft.com/office/drawing/2014/main" val="4066172690"/>
                    </a:ext>
                  </a:extLst>
                </a:gridCol>
                <a:gridCol w="1068777">
                  <a:extLst>
                    <a:ext uri="{9D8B030D-6E8A-4147-A177-3AD203B41FA5}">
                      <a16:colId xmlns:a16="http://schemas.microsoft.com/office/drawing/2014/main" val="2563423305"/>
                    </a:ext>
                  </a:extLst>
                </a:gridCol>
                <a:gridCol w="145103">
                  <a:extLst>
                    <a:ext uri="{9D8B030D-6E8A-4147-A177-3AD203B41FA5}">
                      <a16:colId xmlns:a16="http://schemas.microsoft.com/office/drawing/2014/main" val="777125643"/>
                    </a:ext>
                  </a:extLst>
                </a:gridCol>
                <a:gridCol w="1054265">
                  <a:extLst>
                    <a:ext uri="{9D8B030D-6E8A-4147-A177-3AD203B41FA5}">
                      <a16:colId xmlns:a16="http://schemas.microsoft.com/office/drawing/2014/main" val="3195582486"/>
                    </a:ext>
                  </a:extLst>
                </a:gridCol>
                <a:gridCol w="136034">
                  <a:extLst>
                    <a:ext uri="{9D8B030D-6E8A-4147-A177-3AD203B41FA5}">
                      <a16:colId xmlns:a16="http://schemas.microsoft.com/office/drawing/2014/main" val="3064544696"/>
                    </a:ext>
                  </a:extLst>
                </a:gridCol>
                <a:gridCol w="643895">
                  <a:extLst>
                    <a:ext uri="{9D8B030D-6E8A-4147-A177-3AD203B41FA5}">
                      <a16:colId xmlns:a16="http://schemas.microsoft.com/office/drawing/2014/main" val="2462438449"/>
                    </a:ext>
                  </a:extLst>
                </a:gridCol>
                <a:gridCol w="643895">
                  <a:extLst>
                    <a:ext uri="{9D8B030D-6E8A-4147-A177-3AD203B41FA5}">
                      <a16:colId xmlns:a16="http://schemas.microsoft.com/office/drawing/2014/main" val="2940062236"/>
                    </a:ext>
                  </a:extLst>
                </a:gridCol>
                <a:gridCol w="145103">
                  <a:extLst>
                    <a:ext uri="{9D8B030D-6E8A-4147-A177-3AD203B41FA5}">
                      <a16:colId xmlns:a16="http://schemas.microsoft.com/office/drawing/2014/main" val="3269227501"/>
                    </a:ext>
                  </a:extLst>
                </a:gridCol>
                <a:gridCol w="591749">
                  <a:extLst>
                    <a:ext uri="{9D8B030D-6E8A-4147-A177-3AD203B41FA5}">
                      <a16:colId xmlns:a16="http://schemas.microsoft.com/office/drawing/2014/main" val="2905664985"/>
                    </a:ext>
                  </a:extLst>
                </a:gridCol>
                <a:gridCol w="591749">
                  <a:extLst>
                    <a:ext uri="{9D8B030D-6E8A-4147-A177-3AD203B41FA5}">
                      <a16:colId xmlns:a16="http://schemas.microsoft.com/office/drawing/2014/main" val="2272007097"/>
                    </a:ext>
                  </a:extLst>
                </a:gridCol>
              </a:tblGrid>
              <a:tr h="634954">
                <a:tc>
                  <a:txBody>
                    <a:bodyPr/>
                    <a:lstStyle/>
                    <a:p>
                      <a:pPr algn="l" fontAlgn="ctr"/>
                      <a:r>
                        <a:rPr lang="en-NZ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Operating Costs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Historic actuals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Current 2023/24 FY- AP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Previous 2021 LTP</a:t>
                      </a: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474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The plan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Variance - 2023/24 AP to draft 2024/25 AP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Variance - </a:t>
                      </a:r>
                      <a:r>
                        <a:rPr lang="en-NZ" sz="11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Yr</a:t>
                      </a:r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 4 2021 LTP to draft 2024/25 AP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939940"/>
                  </a:ext>
                </a:extLst>
              </a:tr>
              <a:tr h="441708">
                <a:tc>
                  <a:txBody>
                    <a:bodyPr/>
                    <a:lstStyle/>
                    <a:p>
                      <a:pPr algn="l" fontAlgn="ctr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Expense Type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2021/22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2022/23 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Annual Plan2023/24 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NZ" sz="1100" b="0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Yr 4 = 2024/25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474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Draft 2024/25 AP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$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%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$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%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466523"/>
                  </a:ext>
                </a:extLst>
              </a:tr>
              <a:tr h="276068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Direct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$21.84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$24.06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$23.33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$23.27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$27.50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$4.17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$4.23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757873"/>
                  </a:ext>
                </a:extLst>
              </a:tr>
              <a:tr h="276068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Staff Costs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$13.41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$14.01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$15.46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$14.85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$15.62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$0.18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$0.77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1085236"/>
                  </a:ext>
                </a:extLst>
              </a:tr>
              <a:tr h="276068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Corporate Overheads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$3.34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$3.84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$3.70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$3.41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$5.01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$1.31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$1.60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536363"/>
                  </a:ext>
                </a:extLst>
              </a:tr>
              <a:tr h="276068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Depreciation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$10.29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$17.05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$17.23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$12.14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$20.07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$2.84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$7.93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856911"/>
                  </a:ext>
                </a:extLst>
              </a:tr>
              <a:tr h="276068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Interest costs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$0.00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$0.63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$2.65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$3.71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$4.07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$1.43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$0.36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690035"/>
                  </a:ext>
                </a:extLst>
              </a:tr>
              <a:tr h="276068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Costs of Sales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$6.84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$6.34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$6.77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$6.91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$0.27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-$6.50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-96%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-$6.64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-96%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1857742"/>
                  </a:ext>
                </a:extLst>
              </a:tr>
              <a:tr h="289871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CODC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$55.72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$65.94 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$69.14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NZ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$64.29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$72.55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$3.42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$8.26 M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64888"/>
                  </a:ext>
                </a:extLst>
              </a:tr>
              <a:tr h="303673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Costs less CoS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$48.88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$59.60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$62.37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$57.38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$72.27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$9.91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$14.90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038625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DB5E36-AF12-0AE8-E0B2-A97B70344E5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06318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DC_Powerpoin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184"/>
      </a:accent1>
      <a:accent2>
        <a:srgbClr val="A1CDD1"/>
      </a:accent2>
      <a:accent3>
        <a:srgbClr val="A7A9AC"/>
      </a:accent3>
      <a:accent4>
        <a:srgbClr val="58595B"/>
      </a:accent4>
      <a:accent5>
        <a:srgbClr val="1B2B4E"/>
      </a:accent5>
      <a:accent6>
        <a:srgbClr val="CB9854"/>
      </a:accent6>
      <a:hlink>
        <a:srgbClr val="0563C1"/>
      </a:hlink>
      <a:folHlink>
        <a:srgbClr val="954F72"/>
      </a:folHlink>
    </a:clrScheme>
    <a:fontScheme name="CODC 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DC PowerPoint  Alpine Flowers Internal Theme.pptx" id="{A2B44B75-A547-449B-B9CC-AA7AA18D0C39}" vid="{E6FCC6F8-DE10-421C-980C-705914EA28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83B590ECD76947B13A511555D2F6D4" ma:contentTypeVersion="16" ma:contentTypeDescription="Create a new document." ma:contentTypeScope="" ma:versionID="42833c49f5880152677d5ee705068269">
  <xsd:schema xmlns:xsd="http://www.w3.org/2001/XMLSchema" xmlns:xs="http://www.w3.org/2001/XMLSchema" xmlns:p="http://schemas.microsoft.com/office/2006/metadata/properties" xmlns:ns2="df560f70-16d9-43d7-b6f8-fa66451983c9" xmlns:ns3="6f69bbe4-9556-4b13-b838-a7edaf16fe0e" targetNamespace="http://schemas.microsoft.com/office/2006/metadata/properties" ma:root="true" ma:fieldsID="e755ccf2a4363ca461a299472106bfd9" ns2:_="" ns3:_="">
    <xsd:import namespace="df560f70-16d9-43d7-b6f8-fa66451983c9"/>
    <xsd:import namespace="6f69bbe4-9556-4b13-b838-a7edaf16fe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560f70-16d9-43d7-b6f8-fa66451983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2153349-c6e3-4514-9a31-410d4b800a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69bbe4-9556-4b13-b838-a7edaf16fe0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4f29c93-9921-472e-a263-74a9d94a0439}" ma:internalName="TaxCatchAll" ma:showField="CatchAllData" ma:web="6f69bbe4-9556-4b13-b838-a7edaf16fe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f560f70-16d9-43d7-b6f8-fa66451983c9">
      <Terms xmlns="http://schemas.microsoft.com/office/infopath/2007/PartnerControls"/>
    </lcf76f155ced4ddcb4097134ff3c332f>
    <TaxCatchAll xmlns="6f69bbe4-9556-4b13-b838-a7edaf16fe0e" xsi:nil="true"/>
  </documentManagement>
</p:properties>
</file>

<file path=customXml/itemProps1.xml><?xml version="1.0" encoding="utf-8"?>
<ds:datastoreItem xmlns:ds="http://schemas.openxmlformats.org/officeDocument/2006/customXml" ds:itemID="{72658C95-5A2B-405E-A50C-E203942640EC}"/>
</file>

<file path=customXml/itemProps2.xml><?xml version="1.0" encoding="utf-8"?>
<ds:datastoreItem xmlns:ds="http://schemas.openxmlformats.org/officeDocument/2006/customXml" ds:itemID="{CC485F0B-A6E4-4144-8F1A-6E4868A97AB8}"/>
</file>

<file path=customXml/itemProps3.xml><?xml version="1.0" encoding="utf-8"?>
<ds:datastoreItem xmlns:ds="http://schemas.openxmlformats.org/officeDocument/2006/customXml" ds:itemID="{58D54DDE-C07E-4C1D-99D3-A47750150658}"/>
</file>

<file path=docProps/app.xml><?xml version="1.0" encoding="utf-8"?>
<Properties xmlns="http://schemas.openxmlformats.org/officeDocument/2006/extended-properties" xmlns:vt="http://schemas.openxmlformats.org/officeDocument/2006/docPropsVTypes">
  <Template>CODC PowerPoint  Alpine Flowers Internal Theme</Template>
  <TotalTime>662</TotalTime>
  <Words>4120</Words>
  <Application>Microsoft Office PowerPoint</Application>
  <PresentationFormat>Widescreen</PresentationFormat>
  <Paragraphs>1197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 Narrow</vt:lpstr>
      <vt:lpstr>Arial</vt:lpstr>
      <vt:lpstr>Calibri</vt:lpstr>
      <vt:lpstr>Times New Roman</vt:lpstr>
      <vt:lpstr>Office Theme</vt:lpstr>
      <vt:lpstr>PowerPoint Presentation</vt:lpstr>
      <vt:lpstr>Influencers on 2024-25 AP Financials</vt:lpstr>
      <vt:lpstr>Influencers on 2024-25 AP Financials</vt:lpstr>
      <vt:lpstr>2024-25 AP Financial Overview</vt:lpstr>
      <vt:lpstr>Revenue Sources</vt:lpstr>
      <vt:lpstr>Rates by Significant Activity</vt:lpstr>
      <vt:lpstr>Proportion of Rates by Significant Activity</vt:lpstr>
      <vt:lpstr>Proportion of Rates Increase by SA</vt:lpstr>
      <vt:lpstr>Drivers of Rates – Expenses (by type)</vt:lpstr>
      <vt:lpstr>Expenses Increase by Type</vt:lpstr>
      <vt:lpstr>Driver 1 - Direct Costs by Significant Activity</vt:lpstr>
      <vt:lpstr>Driver 1 - Direct Costs by Significant Activity</vt:lpstr>
      <vt:lpstr>Driver 1 - Direct Costs by Significant Activity</vt:lpstr>
      <vt:lpstr>Driver 1 - Direct Costs by Significant Activity</vt:lpstr>
      <vt:lpstr>Driver 1 - Direct Costs by Significant Activity</vt:lpstr>
      <vt:lpstr>Driver 1 - Direct Costs by Significant Activity</vt:lpstr>
      <vt:lpstr>Driver 1 - Direct Costs by Significant Activity</vt:lpstr>
      <vt:lpstr>Driver 2 – Overheads</vt:lpstr>
      <vt:lpstr>Contributors to Driver 3 &amp; 4 – Capex</vt:lpstr>
      <vt:lpstr>Significant CAPEX Projects in Forecasts</vt:lpstr>
      <vt:lpstr>Key Matters and Considerations</vt:lpstr>
      <vt:lpstr>Considerations for Council</vt:lpstr>
      <vt:lpstr>Next Steps</vt:lpstr>
      <vt:lpstr>Consultation with Community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Vibhuti Chopra</dc:creator>
  <cp:lastModifiedBy>Christina Martin</cp:lastModifiedBy>
  <cp:revision>4</cp:revision>
  <cp:lastPrinted>2024-03-12T01:10:38Z</cp:lastPrinted>
  <dcterms:created xsi:type="dcterms:W3CDTF">2024-03-11T04:06:06Z</dcterms:created>
  <dcterms:modified xsi:type="dcterms:W3CDTF">2024-03-20T03:49:06Z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0x010100E683B590ECD76947B13A511555D2F6D4</vt:lpwstr>
  </property>
</Properties>
</file>