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84"/>
    <a:srgbClr val="FFFFFF"/>
    <a:srgbClr val="D3B39C"/>
    <a:srgbClr val="008102"/>
    <a:srgbClr val="A1C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BB65AD-F795-4991-A9DD-334204C22C05}" v="52" dt="2025-03-19T22:27:45.999"/>
    <p1510:client id="{6E8FED46-1584-4FB1-8030-7C40F618AB71}" v="1" dt="2025-03-19T19:12:44.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info@codc.govt.nz"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Layout">
    <p:bg>
      <p:bgPr>
        <a:solidFill>
          <a:srgbClr val="00818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07FFF-7CF0-4D43-A1C2-676CCD5AB2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7324" y="5977971"/>
            <a:ext cx="1309954" cy="548613"/>
          </a:xfrm>
          <a:prstGeom prst="rect">
            <a:avLst/>
          </a:prstGeom>
        </p:spPr>
      </p:pic>
      <p:sp>
        <p:nvSpPr>
          <p:cNvPr id="6" name="Text Placeholder 5">
            <a:extLst>
              <a:ext uri="{FF2B5EF4-FFF2-40B4-BE49-F238E27FC236}">
                <a16:creationId xmlns:a16="http://schemas.microsoft.com/office/drawing/2014/main" id="{28465C82-ACC8-43BA-A841-4923228E0DC5}"/>
              </a:ext>
            </a:extLst>
          </p:cNvPr>
          <p:cNvSpPr>
            <a:spLocks noGrp="1"/>
          </p:cNvSpPr>
          <p:nvPr>
            <p:ph type="body" sz="quarter" idx="11" hasCustomPrompt="1"/>
          </p:nvPr>
        </p:nvSpPr>
        <p:spPr>
          <a:xfrm>
            <a:off x="765376" y="1652778"/>
            <a:ext cx="7766050" cy="820444"/>
          </a:xfrm>
        </p:spPr>
        <p:txBody>
          <a:bodyPr>
            <a:noAutofit/>
          </a:bodyPr>
          <a:lstStyle>
            <a:lvl1pPr marL="0" indent="0">
              <a:buNone/>
              <a:defRPr sz="6600" b="1">
                <a:solidFill>
                  <a:srgbClr val="D3B39C"/>
                </a:solidFill>
                <a:latin typeface="Arial" panose="020B0604020202020204" pitchFamily="34" charset="0"/>
                <a:cs typeface="Arial" panose="020B0604020202020204" pitchFamily="34" charset="0"/>
              </a:defRPr>
            </a:lvl1pPr>
            <a:lvl2pPr marL="457200" indent="0">
              <a:buNone/>
              <a:defRPr sz="7200">
                <a:latin typeface="Arial" panose="020B0604020202020204" pitchFamily="34" charset="0"/>
                <a:cs typeface="Arial" panose="020B0604020202020204" pitchFamily="34" charset="0"/>
              </a:defRPr>
            </a:lvl2pPr>
            <a:lvl3pPr marL="914400" indent="0">
              <a:buNone/>
              <a:defRPr sz="7200">
                <a:latin typeface="Arial" panose="020B0604020202020204" pitchFamily="34" charset="0"/>
                <a:cs typeface="Arial" panose="020B0604020202020204" pitchFamily="34" charset="0"/>
              </a:defRPr>
            </a:lvl3pPr>
            <a:lvl4pPr marL="1371600" indent="0">
              <a:buNone/>
              <a:defRPr sz="7200">
                <a:latin typeface="Arial" panose="020B0604020202020204" pitchFamily="34" charset="0"/>
                <a:cs typeface="Arial" panose="020B0604020202020204" pitchFamily="34" charset="0"/>
              </a:defRPr>
            </a:lvl4pPr>
            <a:lvl5pPr marL="1828800" indent="0">
              <a:buNone/>
              <a:defRPr sz="7200">
                <a:latin typeface="Arial" panose="020B0604020202020204" pitchFamily="34" charset="0"/>
                <a:cs typeface="Arial" panose="020B0604020202020204" pitchFamily="34" charset="0"/>
              </a:defRPr>
            </a:lvl5pPr>
          </a:lstStyle>
          <a:p>
            <a:pPr lvl="0"/>
            <a:r>
              <a:rPr lang="en-NZ"/>
              <a:t>Enter title.</a:t>
            </a:r>
          </a:p>
        </p:txBody>
      </p:sp>
      <p:sp>
        <p:nvSpPr>
          <p:cNvPr id="8" name="Text Placeholder 5">
            <a:extLst>
              <a:ext uri="{FF2B5EF4-FFF2-40B4-BE49-F238E27FC236}">
                <a16:creationId xmlns:a16="http://schemas.microsoft.com/office/drawing/2014/main" id="{0A68325D-0E4B-495C-A1A0-0CC7BD554E24}"/>
              </a:ext>
            </a:extLst>
          </p:cNvPr>
          <p:cNvSpPr>
            <a:spLocks noGrp="1"/>
          </p:cNvSpPr>
          <p:nvPr>
            <p:ph type="body" sz="quarter" idx="12" hasCustomPrompt="1"/>
          </p:nvPr>
        </p:nvSpPr>
        <p:spPr>
          <a:xfrm>
            <a:off x="810685" y="2678428"/>
            <a:ext cx="7766050" cy="466776"/>
          </a:xfr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2500">
                <a:solidFill>
                  <a:schemeClr val="bg1"/>
                </a:solidFill>
                <a:latin typeface="Arial" panose="020B0604020202020204" pitchFamily="34" charset="0"/>
                <a:cs typeface="Arial" panose="020B0604020202020204" pitchFamily="34" charset="0"/>
              </a:defRPr>
            </a:lvl2pPr>
            <a:lvl3pPr marL="914400" indent="0">
              <a:buNone/>
              <a:defRPr sz="2500">
                <a:solidFill>
                  <a:schemeClr val="bg1"/>
                </a:solidFill>
                <a:latin typeface="Arial" panose="020B0604020202020204" pitchFamily="34" charset="0"/>
                <a:cs typeface="Arial" panose="020B0604020202020204" pitchFamily="34" charset="0"/>
              </a:defRPr>
            </a:lvl3pPr>
            <a:lvl4pPr marL="1371600" indent="0">
              <a:buNone/>
              <a:defRPr sz="2500">
                <a:solidFill>
                  <a:schemeClr val="bg1"/>
                </a:solidFill>
                <a:latin typeface="Arial" panose="020B0604020202020204" pitchFamily="34" charset="0"/>
                <a:cs typeface="Arial" panose="020B0604020202020204" pitchFamily="34" charset="0"/>
              </a:defRPr>
            </a:lvl4pPr>
            <a:lvl5pPr marL="1828800" indent="0">
              <a:buNone/>
              <a:defRPr sz="2500">
                <a:solidFill>
                  <a:schemeClr val="bg1"/>
                </a:solidFill>
                <a:latin typeface="Arial" panose="020B0604020202020204" pitchFamily="34" charset="0"/>
                <a:cs typeface="Arial" panose="020B0604020202020204" pitchFamily="34" charset="0"/>
              </a:defRPr>
            </a:lvl5pPr>
          </a:lstStyle>
          <a:p>
            <a:pPr lvl="0"/>
            <a:r>
              <a:rPr lang="en-US"/>
              <a:t>Enter entity, e.g. Central Otago District Council</a:t>
            </a:r>
          </a:p>
        </p:txBody>
      </p:sp>
      <p:cxnSp>
        <p:nvCxnSpPr>
          <p:cNvPr id="10" name="Straight Connector 9">
            <a:extLst>
              <a:ext uri="{FF2B5EF4-FFF2-40B4-BE49-F238E27FC236}">
                <a16:creationId xmlns:a16="http://schemas.microsoft.com/office/drawing/2014/main" id="{D0956483-A741-4D6C-A63C-FD32CA24809B}"/>
              </a:ext>
            </a:extLst>
          </p:cNvPr>
          <p:cNvCxnSpPr/>
          <p:nvPr userDrawn="1"/>
        </p:nvCxnSpPr>
        <p:spPr>
          <a:xfrm>
            <a:off x="913660" y="2593450"/>
            <a:ext cx="77660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5">
            <a:extLst>
              <a:ext uri="{FF2B5EF4-FFF2-40B4-BE49-F238E27FC236}">
                <a16:creationId xmlns:a16="http://schemas.microsoft.com/office/drawing/2014/main" id="{EABF6799-D2CF-48DE-9F4F-B66F51C560F8}"/>
              </a:ext>
            </a:extLst>
          </p:cNvPr>
          <p:cNvSpPr>
            <a:spLocks noGrp="1"/>
          </p:cNvSpPr>
          <p:nvPr>
            <p:ph type="body" sz="quarter" idx="13" hasCustomPrompt="1"/>
          </p:nvPr>
        </p:nvSpPr>
        <p:spPr>
          <a:xfrm>
            <a:off x="810685" y="6329927"/>
            <a:ext cx="1572030" cy="214241"/>
          </a:xfrm>
        </p:spPr>
        <p:txBody>
          <a:bodyPr>
            <a:noAutofit/>
          </a:bodyPr>
          <a:lstStyle>
            <a:lvl1pPr marL="0" indent="0">
              <a:buNone/>
              <a:defRPr sz="800">
                <a:solidFill>
                  <a:schemeClr val="bg1"/>
                </a:solidFill>
                <a:latin typeface="Arial" panose="020B0604020202020204" pitchFamily="34" charset="0"/>
                <a:cs typeface="Arial" panose="020B0604020202020204" pitchFamily="34" charset="0"/>
              </a:defRPr>
            </a:lvl1pPr>
            <a:lvl2pPr marL="457200" indent="0">
              <a:buNone/>
              <a:defRPr sz="2500">
                <a:solidFill>
                  <a:schemeClr val="bg1"/>
                </a:solidFill>
                <a:latin typeface="Arial" panose="020B0604020202020204" pitchFamily="34" charset="0"/>
                <a:cs typeface="Arial" panose="020B0604020202020204" pitchFamily="34" charset="0"/>
              </a:defRPr>
            </a:lvl2pPr>
            <a:lvl3pPr marL="914400" indent="0">
              <a:buNone/>
              <a:defRPr sz="2500">
                <a:solidFill>
                  <a:schemeClr val="bg1"/>
                </a:solidFill>
                <a:latin typeface="Arial" panose="020B0604020202020204" pitchFamily="34" charset="0"/>
                <a:cs typeface="Arial" panose="020B0604020202020204" pitchFamily="34" charset="0"/>
              </a:defRPr>
            </a:lvl3pPr>
            <a:lvl4pPr marL="1371600" indent="0">
              <a:buNone/>
              <a:defRPr sz="2500">
                <a:solidFill>
                  <a:schemeClr val="bg1"/>
                </a:solidFill>
                <a:latin typeface="Arial" panose="020B0604020202020204" pitchFamily="34" charset="0"/>
                <a:cs typeface="Arial" panose="020B0604020202020204" pitchFamily="34" charset="0"/>
              </a:defRPr>
            </a:lvl4pPr>
            <a:lvl5pPr marL="1828800" indent="0">
              <a:buNone/>
              <a:defRPr sz="2500">
                <a:solidFill>
                  <a:schemeClr val="bg1"/>
                </a:solidFill>
                <a:latin typeface="Arial" panose="020B0604020202020204" pitchFamily="34" charset="0"/>
                <a:cs typeface="Arial" panose="020B0604020202020204" pitchFamily="34" charset="0"/>
              </a:defRPr>
            </a:lvl5pPr>
          </a:lstStyle>
          <a:p>
            <a:pPr lvl="0"/>
            <a:r>
              <a:rPr lang="en-US"/>
              <a:t>Image Credit: Shirley Howden</a:t>
            </a:r>
          </a:p>
        </p:txBody>
      </p:sp>
    </p:spTree>
    <p:extLst>
      <p:ext uri="{BB962C8B-B14F-4D97-AF65-F5344CB8AC3E}">
        <p14:creationId xmlns:p14="http://schemas.microsoft.com/office/powerpoint/2010/main" val="26656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Text and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rcRect t="7853" b="7853"/>
          <a:stretch/>
        </p:blipFill>
        <p:spPr>
          <a:xfrm>
            <a:off x="1378682" y="0"/>
            <a:ext cx="10813318" cy="6847367"/>
          </a:xfrm>
          <a:prstGeom prst="rect">
            <a:avLst/>
          </a:prstGeom>
        </p:spPr>
      </p:pic>
      <p:sp>
        <p:nvSpPr>
          <p:cNvPr id="9" name="Rectangle 8"/>
          <p:cNvSpPr/>
          <p:nvPr userDrawn="1"/>
        </p:nvSpPr>
        <p:spPr>
          <a:xfrm>
            <a:off x="1378682" y="568427"/>
            <a:ext cx="10813318" cy="554979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p:cNvSpPr/>
          <p:nvPr userDrawn="1"/>
        </p:nvSpPr>
        <p:spPr>
          <a:xfrm>
            <a:off x="-2" y="-2"/>
            <a:ext cx="1382400" cy="611822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0" y="6118576"/>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Rectangle 5"/>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8" name="Title 7">
            <a:extLst>
              <a:ext uri="{FF2B5EF4-FFF2-40B4-BE49-F238E27FC236}">
                <a16:creationId xmlns:a16="http://schemas.microsoft.com/office/drawing/2014/main" id="{25882762-7869-4A45-9BC6-090FBBECF4BB}"/>
              </a:ext>
            </a:extLst>
          </p:cNvPr>
          <p:cNvSpPr>
            <a:spLocks noGrp="1"/>
          </p:cNvSpPr>
          <p:nvPr>
            <p:ph type="title" hasCustomPrompt="1"/>
          </p:nvPr>
        </p:nvSpPr>
        <p:spPr>
          <a:xfrm>
            <a:off x="1631092" y="729049"/>
            <a:ext cx="7130836"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0" name="Text Placeholder 9">
            <a:extLst>
              <a:ext uri="{FF2B5EF4-FFF2-40B4-BE49-F238E27FC236}">
                <a16:creationId xmlns:a16="http://schemas.microsoft.com/office/drawing/2014/main" id="{1B609843-57CE-4F4D-999E-2EE88211111B}"/>
              </a:ext>
            </a:extLst>
          </p:cNvPr>
          <p:cNvSpPr>
            <a:spLocks noGrp="1"/>
          </p:cNvSpPr>
          <p:nvPr>
            <p:ph type="body" sz="quarter" idx="10"/>
          </p:nvPr>
        </p:nvSpPr>
        <p:spPr>
          <a:xfrm>
            <a:off x="1619250" y="2063065"/>
            <a:ext cx="7142163"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cxnSp>
        <p:nvCxnSpPr>
          <p:cNvPr id="12" name="Straight Connector 11">
            <a:extLst>
              <a:ext uri="{FF2B5EF4-FFF2-40B4-BE49-F238E27FC236}">
                <a16:creationId xmlns:a16="http://schemas.microsoft.com/office/drawing/2014/main" id="{BD359135-389A-479B-8B3E-6CBBBF9EF6B0}"/>
              </a:ext>
            </a:extLst>
          </p:cNvPr>
          <p:cNvCxnSpPr>
            <a:cxnSpLocks/>
          </p:cNvCxnSpPr>
          <p:nvPr userDrawn="1"/>
        </p:nvCxnSpPr>
        <p:spPr>
          <a:xfrm flipV="1">
            <a:off x="1631092" y="1346886"/>
            <a:ext cx="7130321" cy="12359"/>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80E9EA3-14EC-48B1-ACD5-36BAE66FE85E}"/>
              </a:ext>
            </a:extLst>
          </p:cNvPr>
          <p:cNvSpPr>
            <a:spLocks noGrp="1"/>
          </p:cNvSpPr>
          <p:nvPr>
            <p:ph type="body" sz="quarter" idx="11" hasCustomPrompt="1"/>
          </p:nvPr>
        </p:nvSpPr>
        <p:spPr>
          <a:xfrm>
            <a:off x="1630363" y="1519238"/>
            <a:ext cx="7131050"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spTree>
    <p:extLst>
      <p:ext uri="{BB962C8B-B14F-4D97-AF65-F5344CB8AC3E}">
        <p14:creationId xmlns:p14="http://schemas.microsoft.com/office/powerpoint/2010/main" val="122397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Text and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433039" y="0"/>
            <a:ext cx="9144000" cy="6858001"/>
          </a:xfrm>
          <a:prstGeom prst="rect">
            <a:avLst/>
          </a:prstGeom>
        </p:spPr>
      </p:pic>
      <p:sp>
        <p:nvSpPr>
          <p:cNvPr id="8" name="Rectangle 7"/>
          <p:cNvSpPr/>
          <p:nvPr userDrawn="1"/>
        </p:nvSpPr>
        <p:spPr>
          <a:xfrm>
            <a:off x="-1" y="0"/>
            <a:ext cx="1382400" cy="611857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11" name="Rectangle 10"/>
          <p:cNvSpPr/>
          <p:nvPr userDrawn="1"/>
        </p:nvSpPr>
        <p:spPr>
          <a:xfrm>
            <a:off x="0" y="6118577"/>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13" name="Rectangle 12"/>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2" name="Rectangle 1"/>
          <p:cNvSpPr/>
          <p:nvPr userDrawn="1"/>
        </p:nvSpPr>
        <p:spPr>
          <a:xfrm rot="17238374">
            <a:off x="2276044" y="1036887"/>
            <a:ext cx="10306915" cy="3690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a</a:t>
            </a:r>
          </a:p>
        </p:txBody>
      </p:sp>
      <p:sp>
        <p:nvSpPr>
          <p:cNvPr id="9" name="Title 7">
            <a:extLst>
              <a:ext uri="{FF2B5EF4-FFF2-40B4-BE49-F238E27FC236}">
                <a16:creationId xmlns:a16="http://schemas.microsoft.com/office/drawing/2014/main" id="{D8C43D17-FDA7-4090-9355-07FE4E9ABC25}"/>
              </a:ext>
            </a:extLst>
          </p:cNvPr>
          <p:cNvSpPr>
            <a:spLocks noGrp="1"/>
          </p:cNvSpPr>
          <p:nvPr>
            <p:ph type="title" hasCustomPrompt="1"/>
          </p:nvPr>
        </p:nvSpPr>
        <p:spPr>
          <a:xfrm>
            <a:off x="1631092" y="729049"/>
            <a:ext cx="5801035"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0" name="Text Placeholder 9">
            <a:extLst>
              <a:ext uri="{FF2B5EF4-FFF2-40B4-BE49-F238E27FC236}">
                <a16:creationId xmlns:a16="http://schemas.microsoft.com/office/drawing/2014/main" id="{28DC16EA-9519-4A67-AE72-BA9E2C413306}"/>
              </a:ext>
            </a:extLst>
          </p:cNvPr>
          <p:cNvSpPr>
            <a:spLocks noGrp="1"/>
          </p:cNvSpPr>
          <p:nvPr>
            <p:ph type="body" sz="quarter" idx="10"/>
          </p:nvPr>
        </p:nvSpPr>
        <p:spPr>
          <a:xfrm>
            <a:off x="1619251" y="2422525"/>
            <a:ext cx="5810250"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2" name="Text Placeholder 13">
            <a:extLst>
              <a:ext uri="{FF2B5EF4-FFF2-40B4-BE49-F238E27FC236}">
                <a16:creationId xmlns:a16="http://schemas.microsoft.com/office/drawing/2014/main" id="{1181D592-5B4E-4A6B-AFB9-D5097EB06D2E}"/>
              </a:ext>
            </a:extLst>
          </p:cNvPr>
          <p:cNvSpPr>
            <a:spLocks noGrp="1"/>
          </p:cNvSpPr>
          <p:nvPr>
            <p:ph type="body" sz="quarter" idx="11" hasCustomPrompt="1"/>
          </p:nvPr>
        </p:nvSpPr>
        <p:spPr>
          <a:xfrm>
            <a:off x="1630363" y="1519238"/>
            <a:ext cx="5801209"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cxnSp>
        <p:nvCxnSpPr>
          <p:cNvPr id="14" name="Straight Connector 13">
            <a:extLst>
              <a:ext uri="{FF2B5EF4-FFF2-40B4-BE49-F238E27FC236}">
                <a16:creationId xmlns:a16="http://schemas.microsoft.com/office/drawing/2014/main" id="{120E963A-CDC9-472B-AD2B-3B40B10E4D44}"/>
              </a:ext>
            </a:extLst>
          </p:cNvPr>
          <p:cNvCxnSpPr>
            <a:cxnSpLocks/>
          </p:cNvCxnSpPr>
          <p:nvPr userDrawn="1"/>
        </p:nvCxnSpPr>
        <p:spPr>
          <a:xfrm flipV="1">
            <a:off x="1631092" y="1359245"/>
            <a:ext cx="5798409" cy="1"/>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09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Text and photo">
    <p:spTree>
      <p:nvGrpSpPr>
        <p:cNvPr id="1" name=""/>
        <p:cNvGrpSpPr/>
        <p:nvPr/>
      </p:nvGrpSpPr>
      <p:grpSpPr>
        <a:xfrm>
          <a:off x="0" y="0"/>
          <a:ext cx="0" cy="0"/>
          <a:chOff x="0" y="0"/>
          <a:chExt cx="0" cy="0"/>
        </a:xfrm>
      </p:grpSpPr>
      <p:sp>
        <p:nvSpPr>
          <p:cNvPr id="8" name="Rectangle 7"/>
          <p:cNvSpPr/>
          <p:nvPr userDrawn="1"/>
        </p:nvSpPr>
        <p:spPr>
          <a:xfrm>
            <a:off x="-1" y="0"/>
            <a:ext cx="1382400" cy="611857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11" name="Rectangle 10"/>
          <p:cNvSpPr/>
          <p:nvPr userDrawn="1"/>
        </p:nvSpPr>
        <p:spPr>
          <a:xfrm>
            <a:off x="0" y="6118577"/>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1426" r="8743"/>
          <a:stretch/>
        </p:blipFill>
        <p:spPr>
          <a:xfrm>
            <a:off x="7817241" y="0"/>
            <a:ext cx="4728754" cy="6858000"/>
          </a:xfrm>
          <a:prstGeom prst="rect">
            <a:avLst/>
          </a:prstGeom>
        </p:spPr>
      </p:pic>
      <p:sp>
        <p:nvSpPr>
          <p:cNvPr id="13" name="Rectangle 12"/>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9" name="Title 7">
            <a:extLst>
              <a:ext uri="{FF2B5EF4-FFF2-40B4-BE49-F238E27FC236}">
                <a16:creationId xmlns:a16="http://schemas.microsoft.com/office/drawing/2014/main" id="{D8C43D17-FDA7-4090-9355-07FE4E9ABC25}"/>
              </a:ext>
            </a:extLst>
          </p:cNvPr>
          <p:cNvSpPr>
            <a:spLocks noGrp="1"/>
          </p:cNvSpPr>
          <p:nvPr>
            <p:ph type="title" hasCustomPrompt="1"/>
          </p:nvPr>
        </p:nvSpPr>
        <p:spPr>
          <a:xfrm>
            <a:off x="1631092" y="729049"/>
            <a:ext cx="5801035"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0" name="Text Placeholder 9">
            <a:extLst>
              <a:ext uri="{FF2B5EF4-FFF2-40B4-BE49-F238E27FC236}">
                <a16:creationId xmlns:a16="http://schemas.microsoft.com/office/drawing/2014/main" id="{28DC16EA-9519-4A67-AE72-BA9E2C413306}"/>
              </a:ext>
            </a:extLst>
          </p:cNvPr>
          <p:cNvSpPr>
            <a:spLocks noGrp="1"/>
          </p:cNvSpPr>
          <p:nvPr>
            <p:ph type="body" sz="quarter" idx="10"/>
          </p:nvPr>
        </p:nvSpPr>
        <p:spPr>
          <a:xfrm>
            <a:off x="1619251" y="2422525"/>
            <a:ext cx="5810250"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2" name="Text Placeholder 13">
            <a:extLst>
              <a:ext uri="{FF2B5EF4-FFF2-40B4-BE49-F238E27FC236}">
                <a16:creationId xmlns:a16="http://schemas.microsoft.com/office/drawing/2014/main" id="{1181D592-5B4E-4A6B-AFB9-D5097EB06D2E}"/>
              </a:ext>
            </a:extLst>
          </p:cNvPr>
          <p:cNvSpPr>
            <a:spLocks noGrp="1"/>
          </p:cNvSpPr>
          <p:nvPr>
            <p:ph type="body" sz="quarter" idx="11" hasCustomPrompt="1"/>
          </p:nvPr>
        </p:nvSpPr>
        <p:spPr>
          <a:xfrm>
            <a:off x="1630363" y="1519238"/>
            <a:ext cx="5801209"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cxnSp>
        <p:nvCxnSpPr>
          <p:cNvPr id="14" name="Straight Connector 13">
            <a:extLst>
              <a:ext uri="{FF2B5EF4-FFF2-40B4-BE49-F238E27FC236}">
                <a16:creationId xmlns:a16="http://schemas.microsoft.com/office/drawing/2014/main" id="{120E963A-CDC9-472B-AD2B-3B40B10E4D44}"/>
              </a:ext>
            </a:extLst>
          </p:cNvPr>
          <p:cNvCxnSpPr>
            <a:cxnSpLocks/>
          </p:cNvCxnSpPr>
          <p:nvPr userDrawn="1"/>
        </p:nvCxnSpPr>
        <p:spPr>
          <a:xfrm flipV="1">
            <a:off x="1631092" y="1359245"/>
            <a:ext cx="5798409" cy="1"/>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0260C64-88F2-464E-A35E-0FCEE32A211D}"/>
              </a:ext>
            </a:extLst>
          </p:cNvPr>
          <p:cNvSpPr/>
          <p:nvPr userDrawn="1"/>
        </p:nvSpPr>
        <p:spPr>
          <a:xfrm rot="17238374">
            <a:off x="2276044" y="1036887"/>
            <a:ext cx="10306915" cy="3690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a</a:t>
            </a:r>
          </a:p>
        </p:txBody>
      </p:sp>
    </p:spTree>
    <p:extLst>
      <p:ext uri="{BB962C8B-B14F-4D97-AF65-F5344CB8AC3E}">
        <p14:creationId xmlns:p14="http://schemas.microsoft.com/office/powerpoint/2010/main" val="4257763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Horizontal Photo and Tex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6085" r="369" b="51351"/>
          <a:stretch/>
        </p:blipFill>
        <p:spPr>
          <a:xfrm>
            <a:off x="0" y="423334"/>
            <a:ext cx="12200710" cy="2990894"/>
          </a:xfrm>
          <a:prstGeom prst="rect">
            <a:avLst/>
          </a:prstGeom>
        </p:spPr>
      </p:pic>
      <p:sp>
        <p:nvSpPr>
          <p:cNvPr id="7" name="Rectangle 6"/>
          <p:cNvSpPr/>
          <p:nvPr userDrawn="1"/>
        </p:nvSpPr>
        <p:spPr>
          <a:xfrm>
            <a:off x="0" y="0"/>
            <a:ext cx="11277600" cy="423333"/>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p:cNvSpPr/>
          <p:nvPr userDrawn="1"/>
        </p:nvSpPr>
        <p:spPr>
          <a:xfrm>
            <a:off x="11734800" y="0"/>
            <a:ext cx="457200" cy="42333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11277600" y="0"/>
            <a:ext cx="457200" cy="42333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C556E21D-7E29-4409-A83B-2CF24F8BDFE5}"/>
              </a:ext>
            </a:extLst>
          </p:cNvPr>
          <p:cNvSpPr/>
          <p:nvPr userDrawn="1"/>
        </p:nvSpPr>
        <p:spPr>
          <a:xfrm>
            <a:off x="2441240" y="3220281"/>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3D54766B-397C-490C-A48D-7AFECA058AE3}"/>
              </a:ext>
            </a:extLst>
          </p:cNvPr>
          <p:cNvSpPr/>
          <p:nvPr userDrawn="1"/>
        </p:nvSpPr>
        <p:spPr>
          <a:xfrm>
            <a:off x="5778000" y="3222000"/>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E704A2DE-18FC-45B0-9A90-8D77C3BD330E}"/>
              </a:ext>
            </a:extLst>
          </p:cNvPr>
          <p:cNvSpPr/>
          <p:nvPr userDrawn="1"/>
        </p:nvSpPr>
        <p:spPr>
          <a:xfrm>
            <a:off x="9114655" y="3220280"/>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 Placeholder 2">
            <a:extLst>
              <a:ext uri="{FF2B5EF4-FFF2-40B4-BE49-F238E27FC236}">
                <a16:creationId xmlns:a16="http://schemas.microsoft.com/office/drawing/2014/main" id="{B8CAB4B8-709F-40D7-89B9-F350A28F23CB}"/>
              </a:ext>
            </a:extLst>
          </p:cNvPr>
          <p:cNvSpPr>
            <a:spLocks noGrp="1"/>
          </p:cNvSpPr>
          <p:nvPr>
            <p:ph type="body" sz="quarter" idx="10" hasCustomPrompt="1"/>
          </p:nvPr>
        </p:nvSpPr>
        <p:spPr>
          <a:xfrm>
            <a:off x="1355942" y="4342588"/>
            <a:ext cx="2806700" cy="1778812"/>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
        <p:nvSpPr>
          <p:cNvPr id="11" name="Text Placeholder 2">
            <a:extLst>
              <a:ext uri="{FF2B5EF4-FFF2-40B4-BE49-F238E27FC236}">
                <a16:creationId xmlns:a16="http://schemas.microsoft.com/office/drawing/2014/main" id="{F5353E64-1B35-4EC0-8164-C59E2D1D11B0}"/>
              </a:ext>
            </a:extLst>
          </p:cNvPr>
          <p:cNvSpPr>
            <a:spLocks noGrp="1"/>
          </p:cNvSpPr>
          <p:nvPr>
            <p:ph type="body" sz="quarter" idx="11" hasCustomPrompt="1"/>
          </p:nvPr>
        </p:nvSpPr>
        <p:spPr>
          <a:xfrm>
            <a:off x="4692000" y="4343000"/>
            <a:ext cx="2808000" cy="1778400"/>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
        <p:nvSpPr>
          <p:cNvPr id="12" name="Text Placeholder 2">
            <a:extLst>
              <a:ext uri="{FF2B5EF4-FFF2-40B4-BE49-F238E27FC236}">
                <a16:creationId xmlns:a16="http://schemas.microsoft.com/office/drawing/2014/main" id="{5BA5D87B-9F53-40BA-98C9-7B098FCD4D9D}"/>
              </a:ext>
            </a:extLst>
          </p:cNvPr>
          <p:cNvSpPr>
            <a:spLocks noGrp="1"/>
          </p:cNvSpPr>
          <p:nvPr>
            <p:ph type="body" sz="quarter" idx="12" hasCustomPrompt="1"/>
          </p:nvPr>
        </p:nvSpPr>
        <p:spPr>
          <a:xfrm>
            <a:off x="8028058" y="4343000"/>
            <a:ext cx="2808000" cy="1778400"/>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Tree>
    <p:extLst>
      <p:ext uri="{BB962C8B-B14F-4D97-AF65-F5344CB8AC3E}">
        <p14:creationId xmlns:p14="http://schemas.microsoft.com/office/powerpoint/2010/main" val="304877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Horizontal Photo and Tex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2" r="-42" b="54400"/>
          <a:stretch/>
        </p:blipFill>
        <p:spPr>
          <a:xfrm>
            <a:off x="-2628" y="414669"/>
            <a:ext cx="12194628" cy="3125972"/>
          </a:xfrm>
          <a:prstGeom prst="rect">
            <a:avLst/>
          </a:prstGeom>
        </p:spPr>
      </p:pic>
      <p:sp>
        <p:nvSpPr>
          <p:cNvPr id="7" name="Rectangle 6"/>
          <p:cNvSpPr/>
          <p:nvPr userDrawn="1"/>
        </p:nvSpPr>
        <p:spPr>
          <a:xfrm>
            <a:off x="0" y="0"/>
            <a:ext cx="11277600" cy="423333"/>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p:cNvSpPr/>
          <p:nvPr userDrawn="1"/>
        </p:nvSpPr>
        <p:spPr>
          <a:xfrm>
            <a:off x="11734800" y="0"/>
            <a:ext cx="457200" cy="42333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11277600" y="0"/>
            <a:ext cx="457200" cy="42333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C556E21D-7E29-4409-A83B-2CF24F8BDFE5}"/>
              </a:ext>
            </a:extLst>
          </p:cNvPr>
          <p:cNvSpPr/>
          <p:nvPr userDrawn="1"/>
        </p:nvSpPr>
        <p:spPr>
          <a:xfrm>
            <a:off x="2441240" y="3220281"/>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3D54766B-397C-490C-A48D-7AFECA058AE3}"/>
              </a:ext>
            </a:extLst>
          </p:cNvPr>
          <p:cNvSpPr/>
          <p:nvPr userDrawn="1"/>
        </p:nvSpPr>
        <p:spPr>
          <a:xfrm>
            <a:off x="5778000" y="3222000"/>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E704A2DE-18FC-45B0-9A90-8D77C3BD330E}"/>
              </a:ext>
            </a:extLst>
          </p:cNvPr>
          <p:cNvSpPr/>
          <p:nvPr userDrawn="1"/>
        </p:nvSpPr>
        <p:spPr>
          <a:xfrm>
            <a:off x="9114655" y="3220280"/>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 Placeholder 2">
            <a:extLst>
              <a:ext uri="{FF2B5EF4-FFF2-40B4-BE49-F238E27FC236}">
                <a16:creationId xmlns:a16="http://schemas.microsoft.com/office/drawing/2014/main" id="{B8CAB4B8-709F-40D7-89B9-F350A28F23CB}"/>
              </a:ext>
            </a:extLst>
          </p:cNvPr>
          <p:cNvSpPr>
            <a:spLocks noGrp="1"/>
          </p:cNvSpPr>
          <p:nvPr>
            <p:ph type="body" sz="quarter" idx="10" hasCustomPrompt="1"/>
          </p:nvPr>
        </p:nvSpPr>
        <p:spPr>
          <a:xfrm>
            <a:off x="1355942" y="4342588"/>
            <a:ext cx="2806700" cy="1778812"/>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
        <p:nvSpPr>
          <p:cNvPr id="11" name="Text Placeholder 2">
            <a:extLst>
              <a:ext uri="{FF2B5EF4-FFF2-40B4-BE49-F238E27FC236}">
                <a16:creationId xmlns:a16="http://schemas.microsoft.com/office/drawing/2014/main" id="{F5353E64-1B35-4EC0-8164-C59E2D1D11B0}"/>
              </a:ext>
            </a:extLst>
          </p:cNvPr>
          <p:cNvSpPr>
            <a:spLocks noGrp="1"/>
          </p:cNvSpPr>
          <p:nvPr>
            <p:ph type="body" sz="quarter" idx="11" hasCustomPrompt="1"/>
          </p:nvPr>
        </p:nvSpPr>
        <p:spPr>
          <a:xfrm>
            <a:off x="4692000" y="4343000"/>
            <a:ext cx="2808000" cy="1778400"/>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
        <p:nvSpPr>
          <p:cNvPr id="12" name="Text Placeholder 2">
            <a:extLst>
              <a:ext uri="{FF2B5EF4-FFF2-40B4-BE49-F238E27FC236}">
                <a16:creationId xmlns:a16="http://schemas.microsoft.com/office/drawing/2014/main" id="{5BA5D87B-9F53-40BA-98C9-7B098FCD4D9D}"/>
              </a:ext>
            </a:extLst>
          </p:cNvPr>
          <p:cNvSpPr>
            <a:spLocks noGrp="1"/>
          </p:cNvSpPr>
          <p:nvPr>
            <p:ph type="body" sz="quarter" idx="12" hasCustomPrompt="1"/>
          </p:nvPr>
        </p:nvSpPr>
        <p:spPr>
          <a:xfrm>
            <a:off x="8028058" y="4343000"/>
            <a:ext cx="2808000" cy="1778400"/>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Tree>
    <p:extLst>
      <p:ext uri="{BB962C8B-B14F-4D97-AF65-F5344CB8AC3E}">
        <p14:creationId xmlns:p14="http://schemas.microsoft.com/office/powerpoint/2010/main" val="175873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Horizontal Photo and Tex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t="32128" b="32128"/>
          <a:stretch/>
        </p:blipFill>
        <p:spPr>
          <a:xfrm>
            <a:off x="0" y="287078"/>
            <a:ext cx="12191999" cy="3264195"/>
          </a:xfrm>
          <a:prstGeom prst="rect">
            <a:avLst/>
          </a:prstGeom>
        </p:spPr>
      </p:pic>
      <p:sp>
        <p:nvSpPr>
          <p:cNvPr id="7" name="Rectangle 6"/>
          <p:cNvSpPr/>
          <p:nvPr userDrawn="1"/>
        </p:nvSpPr>
        <p:spPr>
          <a:xfrm>
            <a:off x="0" y="0"/>
            <a:ext cx="11277600" cy="423333"/>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p:cNvSpPr/>
          <p:nvPr userDrawn="1"/>
        </p:nvSpPr>
        <p:spPr>
          <a:xfrm>
            <a:off x="11734800" y="0"/>
            <a:ext cx="457200" cy="42333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11277600" y="0"/>
            <a:ext cx="457200" cy="42333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C556E21D-7E29-4409-A83B-2CF24F8BDFE5}"/>
              </a:ext>
            </a:extLst>
          </p:cNvPr>
          <p:cNvSpPr/>
          <p:nvPr userDrawn="1"/>
        </p:nvSpPr>
        <p:spPr>
          <a:xfrm>
            <a:off x="2441240" y="3220281"/>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3D54766B-397C-490C-A48D-7AFECA058AE3}"/>
              </a:ext>
            </a:extLst>
          </p:cNvPr>
          <p:cNvSpPr/>
          <p:nvPr userDrawn="1"/>
        </p:nvSpPr>
        <p:spPr>
          <a:xfrm>
            <a:off x="5778000" y="3222000"/>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E704A2DE-18FC-45B0-9A90-8D77C3BD330E}"/>
              </a:ext>
            </a:extLst>
          </p:cNvPr>
          <p:cNvSpPr/>
          <p:nvPr userDrawn="1"/>
        </p:nvSpPr>
        <p:spPr>
          <a:xfrm>
            <a:off x="9114655" y="3220280"/>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 Placeholder 2">
            <a:extLst>
              <a:ext uri="{FF2B5EF4-FFF2-40B4-BE49-F238E27FC236}">
                <a16:creationId xmlns:a16="http://schemas.microsoft.com/office/drawing/2014/main" id="{B8CAB4B8-709F-40D7-89B9-F350A28F23CB}"/>
              </a:ext>
            </a:extLst>
          </p:cNvPr>
          <p:cNvSpPr>
            <a:spLocks noGrp="1"/>
          </p:cNvSpPr>
          <p:nvPr>
            <p:ph type="body" sz="quarter" idx="10" hasCustomPrompt="1"/>
          </p:nvPr>
        </p:nvSpPr>
        <p:spPr>
          <a:xfrm>
            <a:off x="1355942" y="4342588"/>
            <a:ext cx="2806700" cy="1778812"/>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
        <p:nvSpPr>
          <p:cNvPr id="11" name="Text Placeholder 2">
            <a:extLst>
              <a:ext uri="{FF2B5EF4-FFF2-40B4-BE49-F238E27FC236}">
                <a16:creationId xmlns:a16="http://schemas.microsoft.com/office/drawing/2014/main" id="{F5353E64-1B35-4EC0-8164-C59E2D1D11B0}"/>
              </a:ext>
            </a:extLst>
          </p:cNvPr>
          <p:cNvSpPr>
            <a:spLocks noGrp="1"/>
          </p:cNvSpPr>
          <p:nvPr>
            <p:ph type="body" sz="quarter" idx="11" hasCustomPrompt="1"/>
          </p:nvPr>
        </p:nvSpPr>
        <p:spPr>
          <a:xfrm>
            <a:off x="4692000" y="4343000"/>
            <a:ext cx="2808000" cy="1778400"/>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
        <p:nvSpPr>
          <p:cNvPr id="12" name="Text Placeholder 2">
            <a:extLst>
              <a:ext uri="{FF2B5EF4-FFF2-40B4-BE49-F238E27FC236}">
                <a16:creationId xmlns:a16="http://schemas.microsoft.com/office/drawing/2014/main" id="{5BA5D87B-9F53-40BA-98C9-7B098FCD4D9D}"/>
              </a:ext>
            </a:extLst>
          </p:cNvPr>
          <p:cNvSpPr>
            <a:spLocks noGrp="1"/>
          </p:cNvSpPr>
          <p:nvPr>
            <p:ph type="body" sz="quarter" idx="12" hasCustomPrompt="1"/>
          </p:nvPr>
        </p:nvSpPr>
        <p:spPr>
          <a:xfrm>
            <a:off x="8028058" y="4343000"/>
            <a:ext cx="2808000" cy="1778400"/>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Tree>
    <p:extLst>
      <p:ext uri="{BB962C8B-B14F-4D97-AF65-F5344CB8AC3E}">
        <p14:creationId xmlns:p14="http://schemas.microsoft.com/office/powerpoint/2010/main" val="2292030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Horizontal Photo and Tex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36876" b="29151"/>
          <a:stretch/>
        </p:blipFill>
        <p:spPr>
          <a:xfrm>
            <a:off x="1" y="423334"/>
            <a:ext cx="12192000" cy="3102382"/>
          </a:xfrm>
          <a:prstGeom prst="rect">
            <a:avLst/>
          </a:prstGeom>
        </p:spPr>
      </p:pic>
      <p:sp>
        <p:nvSpPr>
          <p:cNvPr id="7" name="Rectangle 6"/>
          <p:cNvSpPr/>
          <p:nvPr userDrawn="1"/>
        </p:nvSpPr>
        <p:spPr>
          <a:xfrm>
            <a:off x="0" y="0"/>
            <a:ext cx="11277600" cy="423333"/>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p:cNvSpPr/>
          <p:nvPr userDrawn="1"/>
        </p:nvSpPr>
        <p:spPr>
          <a:xfrm>
            <a:off x="11734800" y="0"/>
            <a:ext cx="457200" cy="42333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11277600" y="0"/>
            <a:ext cx="457200" cy="42333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C556E21D-7E29-4409-A83B-2CF24F8BDFE5}"/>
              </a:ext>
            </a:extLst>
          </p:cNvPr>
          <p:cNvSpPr/>
          <p:nvPr userDrawn="1"/>
        </p:nvSpPr>
        <p:spPr>
          <a:xfrm>
            <a:off x="2441240" y="3220281"/>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3D54766B-397C-490C-A48D-7AFECA058AE3}"/>
              </a:ext>
            </a:extLst>
          </p:cNvPr>
          <p:cNvSpPr/>
          <p:nvPr userDrawn="1"/>
        </p:nvSpPr>
        <p:spPr>
          <a:xfrm>
            <a:off x="5778000" y="3222000"/>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E704A2DE-18FC-45B0-9A90-8D77C3BD330E}"/>
              </a:ext>
            </a:extLst>
          </p:cNvPr>
          <p:cNvSpPr/>
          <p:nvPr userDrawn="1"/>
        </p:nvSpPr>
        <p:spPr>
          <a:xfrm>
            <a:off x="9114655" y="3220280"/>
            <a:ext cx="636105" cy="636105"/>
          </a:xfrm>
          <a:prstGeom prst="rect">
            <a:avLst/>
          </a:prstGeom>
          <a:solidFill>
            <a:srgbClr val="A1CDD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 Placeholder 2">
            <a:extLst>
              <a:ext uri="{FF2B5EF4-FFF2-40B4-BE49-F238E27FC236}">
                <a16:creationId xmlns:a16="http://schemas.microsoft.com/office/drawing/2014/main" id="{B8CAB4B8-709F-40D7-89B9-F350A28F23CB}"/>
              </a:ext>
            </a:extLst>
          </p:cNvPr>
          <p:cNvSpPr>
            <a:spLocks noGrp="1"/>
          </p:cNvSpPr>
          <p:nvPr>
            <p:ph type="body" sz="quarter" idx="10" hasCustomPrompt="1"/>
          </p:nvPr>
        </p:nvSpPr>
        <p:spPr>
          <a:xfrm>
            <a:off x="1355942" y="4342588"/>
            <a:ext cx="2806700" cy="1778812"/>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
        <p:nvSpPr>
          <p:cNvPr id="11" name="Text Placeholder 2">
            <a:extLst>
              <a:ext uri="{FF2B5EF4-FFF2-40B4-BE49-F238E27FC236}">
                <a16:creationId xmlns:a16="http://schemas.microsoft.com/office/drawing/2014/main" id="{F5353E64-1B35-4EC0-8164-C59E2D1D11B0}"/>
              </a:ext>
            </a:extLst>
          </p:cNvPr>
          <p:cNvSpPr>
            <a:spLocks noGrp="1"/>
          </p:cNvSpPr>
          <p:nvPr>
            <p:ph type="body" sz="quarter" idx="11" hasCustomPrompt="1"/>
          </p:nvPr>
        </p:nvSpPr>
        <p:spPr>
          <a:xfrm>
            <a:off x="4692000" y="4343000"/>
            <a:ext cx="2808000" cy="1778400"/>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
        <p:nvSpPr>
          <p:cNvPr id="12" name="Text Placeholder 2">
            <a:extLst>
              <a:ext uri="{FF2B5EF4-FFF2-40B4-BE49-F238E27FC236}">
                <a16:creationId xmlns:a16="http://schemas.microsoft.com/office/drawing/2014/main" id="{5BA5D87B-9F53-40BA-98C9-7B098FCD4D9D}"/>
              </a:ext>
            </a:extLst>
          </p:cNvPr>
          <p:cNvSpPr>
            <a:spLocks noGrp="1"/>
          </p:cNvSpPr>
          <p:nvPr>
            <p:ph type="body" sz="quarter" idx="12" hasCustomPrompt="1"/>
          </p:nvPr>
        </p:nvSpPr>
        <p:spPr>
          <a:xfrm>
            <a:off x="8028058" y="4343000"/>
            <a:ext cx="2808000" cy="1778400"/>
          </a:xfrm>
        </p:spPr>
        <p:txBody>
          <a:bodyPr>
            <a:normAutofit/>
          </a:bodyPr>
          <a:lstStyle>
            <a:lvl1pPr marL="0" indent="0" algn="just">
              <a:lnSpc>
                <a:spcPct val="114000"/>
              </a:lnSpc>
              <a:spcBef>
                <a:spcPts val="0"/>
              </a:spcBef>
              <a:buNone/>
              <a:defRPr sz="1700">
                <a:latin typeface="Arial" panose="020B0604020202020204" pitchFamily="34" charset="0"/>
                <a:cs typeface="Arial" panose="020B0604020202020204" pitchFamily="34" charset="0"/>
              </a:defRPr>
            </a:lvl1pPr>
          </a:lstStyle>
          <a:p>
            <a:pPr lvl="0"/>
            <a:r>
              <a:rPr lang="en-NZ" sz="1700">
                <a:latin typeface="Arial" panose="020B0604020202020204" pitchFamily="34" charset="0"/>
                <a:cs typeface="Arial" panose="020B0604020202020204" pitchFamily="34" charset="0"/>
              </a:rPr>
              <a:t>Click here to enter text</a:t>
            </a:r>
            <a:endParaRPr lang="en-NZ"/>
          </a:p>
        </p:txBody>
      </p:sp>
    </p:spTree>
    <p:extLst>
      <p:ext uri="{BB962C8B-B14F-4D97-AF65-F5344CB8AC3E}">
        <p14:creationId xmlns:p14="http://schemas.microsoft.com/office/powerpoint/2010/main" val="2816745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9" name="Rectangle 8"/>
          <p:cNvSpPr/>
          <p:nvPr userDrawn="1"/>
        </p:nvSpPr>
        <p:spPr>
          <a:xfrm>
            <a:off x="-1" y="0"/>
            <a:ext cx="1382400" cy="611857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11" name="Rectangle 10"/>
          <p:cNvSpPr/>
          <p:nvPr userDrawn="1"/>
        </p:nvSpPr>
        <p:spPr>
          <a:xfrm>
            <a:off x="0" y="6118577"/>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12" name="Rectangle 11"/>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Title 7">
            <a:extLst>
              <a:ext uri="{FF2B5EF4-FFF2-40B4-BE49-F238E27FC236}">
                <a16:creationId xmlns:a16="http://schemas.microsoft.com/office/drawing/2014/main" id="{82000FB8-53B5-42DB-988E-C6CD9FCB2968}"/>
              </a:ext>
            </a:extLst>
          </p:cNvPr>
          <p:cNvSpPr>
            <a:spLocks noGrp="1"/>
          </p:cNvSpPr>
          <p:nvPr>
            <p:ph type="title" hasCustomPrompt="1"/>
          </p:nvPr>
        </p:nvSpPr>
        <p:spPr>
          <a:xfrm>
            <a:off x="1631091" y="729049"/>
            <a:ext cx="9131643"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7" name="Text Placeholder 9">
            <a:extLst>
              <a:ext uri="{FF2B5EF4-FFF2-40B4-BE49-F238E27FC236}">
                <a16:creationId xmlns:a16="http://schemas.microsoft.com/office/drawing/2014/main" id="{89EAAA3D-AC27-4A61-B7C1-F10ADF92FE4A}"/>
              </a:ext>
            </a:extLst>
          </p:cNvPr>
          <p:cNvSpPr>
            <a:spLocks noGrp="1"/>
          </p:cNvSpPr>
          <p:nvPr>
            <p:ph type="body" sz="quarter" idx="10"/>
          </p:nvPr>
        </p:nvSpPr>
        <p:spPr>
          <a:xfrm>
            <a:off x="1619250" y="2422525"/>
            <a:ext cx="9146148" cy="3695700"/>
          </a:xfrm>
        </p:spPr>
        <p:txBody>
          <a:bodyPr>
            <a:normAutofit/>
          </a:bodyPr>
          <a:lstStyle>
            <a:lvl1pPr>
              <a:lnSpc>
                <a:spcPct val="114000"/>
              </a:lnSpc>
              <a:spcBef>
                <a:spcPts val="1000"/>
              </a:spcBef>
              <a:spcAft>
                <a:spcPts val="600"/>
              </a:spcAft>
              <a:defRPr sz="17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Text Placeholder 13">
            <a:extLst>
              <a:ext uri="{FF2B5EF4-FFF2-40B4-BE49-F238E27FC236}">
                <a16:creationId xmlns:a16="http://schemas.microsoft.com/office/drawing/2014/main" id="{D09EEEEE-70FB-441B-8FD1-C94EB3F4F88F}"/>
              </a:ext>
            </a:extLst>
          </p:cNvPr>
          <p:cNvSpPr>
            <a:spLocks noGrp="1"/>
          </p:cNvSpPr>
          <p:nvPr>
            <p:ph type="body" sz="quarter" idx="11" hasCustomPrompt="1"/>
          </p:nvPr>
        </p:nvSpPr>
        <p:spPr>
          <a:xfrm>
            <a:off x="1630362" y="1519238"/>
            <a:ext cx="9131917"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cxnSp>
        <p:nvCxnSpPr>
          <p:cNvPr id="13" name="Straight Connector 12">
            <a:extLst>
              <a:ext uri="{FF2B5EF4-FFF2-40B4-BE49-F238E27FC236}">
                <a16:creationId xmlns:a16="http://schemas.microsoft.com/office/drawing/2014/main" id="{619553DB-F841-4AB4-BFD2-B8399CDBFA99}"/>
              </a:ext>
            </a:extLst>
          </p:cNvPr>
          <p:cNvCxnSpPr>
            <a:cxnSpLocks/>
          </p:cNvCxnSpPr>
          <p:nvPr userDrawn="1"/>
        </p:nvCxnSpPr>
        <p:spPr>
          <a:xfrm flipV="1">
            <a:off x="1631092" y="1346886"/>
            <a:ext cx="9131187" cy="12360"/>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061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Text and Content">
    <p:spTree>
      <p:nvGrpSpPr>
        <p:cNvPr id="1" name=""/>
        <p:cNvGrpSpPr/>
        <p:nvPr/>
      </p:nvGrpSpPr>
      <p:grpSpPr>
        <a:xfrm>
          <a:off x="0" y="0"/>
          <a:ext cx="0" cy="0"/>
          <a:chOff x="0" y="0"/>
          <a:chExt cx="0" cy="0"/>
        </a:xfrm>
      </p:grpSpPr>
      <p:sp>
        <p:nvSpPr>
          <p:cNvPr id="9" name="Rectangle 8"/>
          <p:cNvSpPr/>
          <p:nvPr userDrawn="1"/>
        </p:nvSpPr>
        <p:spPr>
          <a:xfrm>
            <a:off x="-1" y="0"/>
            <a:ext cx="1382400" cy="611857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11" name="Rectangle 10"/>
          <p:cNvSpPr/>
          <p:nvPr userDrawn="1"/>
        </p:nvSpPr>
        <p:spPr>
          <a:xfrm>
            <a:off x="0" y="6118577"/>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12" name="Rectangle 11"/>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Title 7">
            <a:extLst>
              <a:ext uri="{FF2B5EF4-FFF2-40B4-BE49-F238E27FC236}">
                <a16:creationId xmlns:a16="http://schemas.microsoft.com/office/drawing/2014/main" id="{82000FB8-53B5-42DB-988E-C6CD9FCB2968}"/>
              </a:ext>
            </a:extLst>
          </p:cNvPr>
          <p:cNvSpPr>
            <a:spLocks noGrp="1"/>
          </p:cNvSpPr>
          <p:nvPr>
            <p:ph type="title" hasCustomPrompt="1"/>
          </p:nvPr>
        </p:nvSpPr>
        <p:spPr>
          <a:xfrm>
            <a:off x="1631091" y="729049"/>
            <a:ext cx="9131643"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7" name="Text Placeholder 9">
            <a:extLst>
              <a:ext uri="{FF2B5EF4-FFF2-40B4-BE49-F238E27FC236}">
                <a16:creationId xmlns:a16="http://schemas.microsoft.com/office/drawing/2014/main" id="{89EAAA3D-AC27-4A61-B7C1-F10ADF92FE4A}"/>
              </a:ext>
            </a:extLst>
          </p:cNvPr>
          <p:cNvSpPr>
            <a:spLocks noGrp="1"/>
          </p:cNvSpPr>
          <p:nvPr>
            <p:ph type="body" sz="quarter" idx="10"/>
          </p:nvPr>
        </p:nvSpPr>
        <p:spPr>
          <a:xfrm>
            <a:off x="1600200" y="2422525"/>
            <a:ext cx="4394201" cy="3695700"/>
          </a:xfrm>
        </p:spPr>
        <p:txBody>
          <a:bodyPr>
            <a:normAutofit/>
          </a:bodyPr>
          <a:lstStyle>
            <a:lvl1pPr>
              <a:lnSpc>
                <a:spcPct val="114000"/>
              </a:lnSpc>
              <a:spcBef>
                <a:spcPts val="1000"/>
              </a:spcBef>
              <a:spcAft>
                <a:spcPts val="600"/>
              </a:spcAft>
              <a:defRPr sz="17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Text Placeholder 13">
            <a:extLst>
              <a:ext uri="{FF2B5EF4-FFF2-40B4-BE49-F238E27FC236}">
                <a16:creationId xmlns:a16="http://schemas.microsoft.com/office/drawing/2014/main" id="{D09EEEEE-70FB-441B-8FD1-C94EB3F4F88F}"/>
              </a:ext>
            </a:extLst>
          </p:cNvPr>
          <p:cNvSpPr>
            <a:spLocks noGrp="1"/>
          </p:cNvSpPr>
          <p:nvPr>
            <p:ph type="body" sz="quarter" idx="11" hasCustomPrompt="1"/>
          </p:nvPr>
        </p:nvSpPr>
        <p:spPr>
          <a:xfrm>
            <a:off x="1630362" y="1519238"/>
            <a:ext cx="9131917"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cxnSp>
        <p:nvCxnSpPr>
          <p:cNvPr id="13" name="Straight Connector 12">
            <a:extLst>
              <a:ext uri="{FF2B5EF4-FFF2-40B4-BE49-F238E27FC236}">
                <a16:creationId xmlns:a16="http://schemas.microsoft.com/office/drawing/2014/main" id="{619553DB-F841-4AB4-BFD2-B8399CDBFA99}"/>
              </a:ext>
            </a:extLst>
          </p:cNvPr>
          <p:cNvCxnSpPr>
            <a:cxnSpLocks/>
          </p:cNvCxnSpPr>
          <p:nvPr userDrawn="1"/>
        </p:nvCxnSpPr>
        <p:spPr>
          <a:xfrm flipV="1">
            <a:off x="1631092" y="1346886"/>
            <a:ext cx="9131187" cy="12360"/>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2515B2-C07B-4CEB-972A-2B2799C119DD}"/>
              </a:ext>
            </a:extLst>
          </p:cNvPr>
          <p:cNvSpPr>
            <a:spLocks noGrp="1"/>
          </p:cNvSpPr>
          <p:nvPr>
            <p:ph sz="quarter" idx="12"/>
          </p:nvPr>
        </p:nvSpPr>
        <p:spPr>
          <a:xfrm>
            <a:off x="6197601" y="2422525"/>
            <a:ext cx="4564062"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400">
                <a:latin typeface="Arial" panose="020B0604020202020204" pitchFamily="34" charset="0"/>
                <a:cs typeface="Arial" panose="020B0604020202020204" pitchFamily="34" charset="0"/>
              </a:defRPr>
            </a:lvl2pPr>
            <a:lvl3pPr>
              <a:lnSpc>
                <a:spcPct val="114000"/>
              </a:lnSpc>
              <a:spcBef>
                <a:spcPts val="1000"/>
              </a:spcBef>
              <a:spcAft>
                <a:spcPts val="600"/>
              </a:spcAft>
              <a:defRPr sz="1200">
                <a:latin typeface="Arial" panose="020B0604020202020204" pitchFamily="34" charset="0"/>
                <a:cs typeface="Arial" panose="020B0604020202020204" pitchFamily="34" charset="0"/>
              </a:defRPr>
            </a:lvl3pPr>
            <a:lvl4pPr>
              <a:lnSpc>
                <a:spcPct val="114000"/>
              </a:lnSpc>
              <a:spcBef>
                <a:spcPts val="1000"/>
              </a:spcBef>
              <a:spcAft>
                <a:spcPts val="600"/>
              </a:spcAft>
              <a:defRPr sz="1100">
                <a:latin typeface="Arial" panose="020B0604020202020204" pitchFamily="34" charset="0"/>
                <a:cs typeface="Arial" panose="020B0604020202020204" pitchFamily="34" charset="0"/>
              </a:defRPr>
            </a:lvl4pPr>
            <a:lvl5pPr>
              <a:lnSpc>
                <a:spcPct val="114000"/>
              </a:lnSpc>
              <a:spcBef>
                <a:spcPts val="1000"/>
              </a:spcBef>
              <a:spcAft>
                <a:spcPts val="600"/>
              </a:spcAft>
              <a:defRPr sz="11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390065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Two Content">
    <p:spTree>
      <p:nvGrpSpPr>
        <p:cNvPr id="1" name=""/>
        <p:cNvGrpSpPr/>
        <p:nvPr/>
      </p:nvGrpSpPr>
      <p:grpSpPr>
        <a:xfrm>
          <a:off x="0" y="0"/>
          <a:ext cx="0" cy="0"/>
          <a:chOff x="0" y="0"/>
          <a:chExt cx="0" cy="0"/>
        </a:xfrm>
      </p:grpSpPr>
      <p:sp>
        <p:nvSpPr>
          <p:cNvPr id="9" name="Rectangle 8"/>
          <p:cNvSpPr/>
          <p:nvPr userDrawn="1"/>
        </p:nvSpPr>
        <p:spPr>
          <a:xfrm>
            <a:off x="-1" y="0"/>
            <a:ext cx="1382400" cy="611857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11" name="Rectangle 10"/>
          <p:cNvSpPr/>
          <p:nvPr userDrawn="1"/>
        </p:nvSpPr>
        <p:spPr>
          <a:xfrm>
            <a:off x="0" y="6118577"/>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12" name="Rectangle 11"/>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Title 7">
            <a:extLst>
              <a:ext uri="{FF2B5EF4-FFF2-40B4-BE49-F238E27FC236}">
                <a16:creationId xmlns:a16="http://schemas.microsoft.com/office/drawing/2014/main" id="{82000FB8-53B5-42DB-988E-C6CD9FCB2968}"/>
              </a:ext>
            </a:extLst>
          </p:cNvPr>
          <p:cNvSpPr>
            <a:spLocks noGrp="1"/>
          </p:cNvSpPr>
          <p:nvPr>
            <p:ph type="title" hasCustomPrompt="1"/>
          </p:nvPr>
        </p:nvSpPr>
        <p:spPr>
          <a:xfrm>
            <a:off x="1631091" y="729049"/>
            <a:ext cx="9131643"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8" name="Text Placeholder 13">
            <a:extLst>
              <a:ext uri="{FF2B5EF4-FFF2-40B4-BE49-F238E27FC236}">
                <a16:creationId xmlns:a16="http://schemas.microsoft.com/office/drawing/2014/main" id="{D09EEEEE-70FB-441B-8FD1-C94EB3F4F88F}"/>
              </a:ext>
            </a:extLst>
          </p:cNvPr>
          <p:cNvSpPr>
            <a:spLocks noGrp="1"/>
          </p:cNvSpPr>
          <p:nvPr>
            <p:ph type="body" sz="quarter" idx="11" hasCustomPrompt="1"/>
          </p:nvPr>
        </p:nvSpPr>
        <p:spPr>
          <a:xfrm>
            <a:off x="1630362" y="1519238"/>
            <a:ext cx="9131917"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cxnSp>
        <p:nvCxnSpPr>
          <p:cNvPr id="13" name="Straight Connector 12">
            <a:extLst>
              <a:ext uri="{FF2B5EF4-FFF2-40B4-BE49-F238E27FC236}">
                <a16:creationId xmlns:a16="http://schemas.microsoft.com/office/drawing/2014/main" id="{619553DB-F841-4AB4-BFD2-B8399CDBFA99}"/>
              </a:ext>
            </a:extLst>
          </p:cNvPr>
          <p:cNvCxnSpPr>
            <a:cxnSpLocks/>
          </p:cNvCxnSpPr>
          <p:nvPr userDrawn="1"/>
        </p:nvCxnSpPr>
        <p:spPr>
          <a:xfrm flipV="1">
            <a:off x="1631092" y="1346886"/>
            <a:ext cx="9131187" cy="12360"/>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2515B2-C07B-4CEB-972A-2B2799C119DD}"/>
              </a:ext>
            </a:extLst>
          </p:cNvPr>
          <p:cNvSpPr>
            <a:spLocks noGrp="1"/>
          </p:cNvSpPr>
          <p:nvPr>
            <p:ph sz="quarter" idx="12"/>
          </p:nvPr>
        </p:nvSpPr>
        <p:spPr>
          <a:xfrm>
            <a:off x="6197601" y="2422525"/>
            <a:ext cx="4564062"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400">
                <a:latin typeface="Arial" panose="020B0604020202020204" pitchFamily="34" charset="0"/>
                <a:cs typeface="Arial" panose="020B0604020202020204" pitchFamily="34" charset="0"/>
              </a:defRPr>
            </a:lvl2pPr>
            <a:lvl3pPr>
              <a:lnSpc>
                <a:spcPct val="114000"/>
              </a:lnSpc>
              <a:spcBef>
                <a:spcPts val="1000"/>
              </a:spcBef>
              <a:spcAft>
                <a:spcPts val="600"/>
              </a:spcAft>
              <a:defRPr sz="1200">
                <a:latin typeface="Arial" panose="020B0604020202020204" pitchFamily="34" charset="0"/>
                <a:cs typeface="Arial" panose="020B0604020202020204" pitchFamily="34" charset="0"/>
              </a:defRPr>
            </a:lvl3pPr>
            <a:lvl4pPr>
              <a:lnSpc>
                <a:spcPct val="114000"/>
              </a:lnSpc>
              <a:spcBef>
                <a:spcPts val="1000"/>
              </a:spcBef>
              <a:spcAft>
                <a:spcPts val="600"/>
              </a:spcAft>
              <a:defRPr sz="1100">
                <a:latin typeface="Arial" panose="020B0604020202020204" pitchFamily="34" charset="0"/>
                <a:cs typeface="Arial" panose="020B0604020202020204" pitchFamily="34" charset="0"/>
              </a:defRPr>
            </a:lvl4pPr>
            <a:lvl5pPr>
              <a:lnSpc>
                <a:spcPct val="114000"/>
              </a:lnSpc>
              <a:spcBef>
                <a:spcPts val="1000"/>
              </a:spcBef>
              <a:spcAft>
                <a:spcPts val="600"/>
              </a:spcAft>
              <a:defRPr sz="11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4" name="Content Placeholder 2">
            <a:extLst>
              <a:ext uri="{FF2B5EF4-FFF2-40B4-BE49-F238E27FC236}">
                <a16:creationId xmlns:a16="http://schemas.microsoft.com/office/drawing/2014/main" id="{22686B04-5B1C-4DB2-A568-24EBD32D4659}"/>
              </a:ext>
            </a:extLst>
          </p:cNvPr>
          <p:cNvSpPr>
            <a:spLocks noGrp="1"/>
          </p:cNvSpPr>
          <p:nvPr>
            <p:ph sz="quarter" idx="13"/>
          </p:nvPr>
        </p:nvSpPr>
        <p:spPr>
          <a:xfrm>
            <a:off x="1629820" y="2422525"/>
            <a:ext cx="4364581"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400">
                <a:latin typeface="Arial" panose="020B0604020202020204" pitchFamily="34" charset="0"/>
                <a:cs typeface="Arial" panose="020B0604020202020204" pitchFamily="34" charset="0"/>
              </a:defRPr>
            </a:lvl2pPr>
            <a:lvl3pPr>
              <a:lnSpc>
                <a:spcPct val="114000"/>
              </a:lnSpc>
              <a:spcBef>
                <a:spcPts val="1000"/>
              </a:spcBef>
              <a:spcAft>
                <a:spcPts val="600"/>
              </a:spcAft>
              <a:defRPr sz="1200">
                <a:latin typeface="Arial" panose="020B0604020202020204" pitchFamily="34" charset="0"/>
                <a:cs typeface="Arial" panose="020B0604020202020204" pitchFamily="34" charset="0"/>
              </a:defRPr>
            </a:lvl3pPr>
            <a:lvl4pPr>
              <a:lnSpc>
                <a:spcPct val="114000"/>
              </a:lnSpc>
              <a:spcBef>
                <a:spcPts val="1000"/>
              </a:spcBef>
              <a:spcAft>
                <a:spcPts val="600"/>
              </a:spcAft>
              <a:defRPr sz="1100">
                <a:latin typeface="Arial" panose="020B0604020202020204" pitchFamily="34" charset="0"/>
                <a:cs typeface="Arial" panose="020B0604020202020204" pitchFamily="34" charset="0"/>
              </a:defRPr>
            </a:lvl4pPr>
            <a:lvl5pPr>
              <a:lnSpc>
                <a:spcPct val="114000"/>
              </a:lnSpc>
              <a:spcBef>
                <a:spcPts val="1000"/>
              </a:spcBef>
              <a:spcAft>
                <a:spcPts val="600"/>
              </a:spcAft>
              <a:defRPr sz="11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336869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Layout - LONG LINE">
    <p:bg>
      <p:bgPr>
        <a:solidFill>
          <a:srgbClr val="00818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07FFF-7CF0-4D43-A1C2-676CCD5AB2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7324" y="5977971"/>
            <a:ext cx="1309954" cy="548613"/>
          </a:xfrm>
          <a:prstGeom prst="rect">
            <a:avLst/>
          </a:prstGeom>
        </p:spPr>
      </p:pic>
      <p:cxnSp>
        <p:nvCxnSpPr>
          <p:cNvPr id="12" name="Straight Connector 11">
            <a:extLst>
              <a:ext uri="{FF2B5EF4-FFF2-40B4-BE49-F238E27FC236}">
                <a16:creationId xmlns:a16="http://schemas.microsoft.com/office/drawing/2014/main" id="{D0956483-A741-4D6C-A63C-FD32CA24809B}"/>
              </a:ext>
            </a:extLst>
          </p:cNvPr>
          <p:cNvCxnSpPr/>
          <p:nvPr userDrawn="1"/>
        </p:nvCxnSpPr>
        <p:spPr>
          <a:xfrm>
            <a:off x="913660" y="2593450"/>
            <a:ext cx="94248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28465C82-ACC8-43BA-A841-4923228E0DC5}"/>
              </a:ext>
            </a:extLst>
          </p:cNvPr>
          <p:cNvSpPr>
            <a:spLocks noGrp="1"/>
          </p:cNvSpPr>
          <p:nvPr>
            <p:ph type="body" sz="quarter" idx="11" hasCustomPrompt="1"/>
          </p:nvPr>
        </p:nvSpPr>
        <p:spPr>
          <a:xfrm>
            <a:off x="765376" y="1652778"/>
            <a:ext cx="7766050" cy="820444"/>
          </a:xfrm>
        </p:spPr>
        <p:txBody>
          <a:bodyPr>
            <a:noAutofit/>
          </a:bodyPr>
          <a:lstStyle>
            <a:lvl1pPr marL="0" indent="0">
              <a:buNone/>
              <a:defRPr sz="6600" b="1">
                <a:solidFill>
                  <a:srgbClr val="D3B39C"/>
                </a:solidFill>
                <a:latin typeface="Arial" panose="020B0604020202020204" pitchFamily="34" charset="0"/>
                <a:cs typeface="Arial" panose="020B0604020202020204" pitchFamily="34" charset="0"/>
              </a:defRPr>
            </a:lvl1pPr>
            <a:lvl2pPr marL="457200" indent="0">
              <a:buNone/>
              <a:defRPr sz="7200">
                <a:latin typeface="Arial" panose="020B0604020202020204" pitchFamily="34" charset="0"/>
                <a:cs typeface="Arial" panose="020B0604020202020204" pitchFamily="34" charset="0"/>
              </a:defRPr>
            </a:lvl2pPr>
            <a:lvl3pPr marL="914400" indent="0">
              <a:buNone/>
              <a:defRPr sz="7200">
                <a:latin typeface="Arial" panose="020B0604020202020204" pitchFamily="34" charset="0"/>
                <a:cs typeface="Arial" panose="020B0604020202020204" pitchFamily="34" charset="0"/>
              </a:defRPr>
            </a:lvl3pPr>
            <a:lvl4pPr marL="1371600" indent="0">
              <a:buNone/>
              <a:defRPr sz="7200">
                <a:latin typeface="Arial" panose="020B0604020202020204" pitchFamily="34" charset="0"/>
                <a:cs typeface="Arial" panose="020B0604020202020204" pitchFamily="34" charset="0"/>
              </a:defRPr>
            </a:lvl4pPr>
            <a:lvl5pPr marL="1828800" indent="0">
              <a:buNone/>
              <a:defRPr sz="7200">
                <a:latin typeface="Arial" panose="020B0604020202020204" pitchFamily="34" charset="0"/>
                <a:cs typeface="Arial" panose="020B0604020202020204" pitchFamily="34" charset="0"/>
              </a:defRPr>
            </a:lvl5pPr>
          </a:lstStyle>
          <a:p>
            <a:pPr lvl="0"/>
            <a:r>
              <a:rPr lang="en-NZ"/>
              <a:t>Enter title</a:t>
            </a:r>
          </a:p>
        </p:txBody>
      </p:sp>
      <p:sp>
        <p:nvSpPr>
          <p:cNvPr id="14" name="Text Placeholder 5">
            <a:extLst>
              <a:ext uri="{FF2B5EF4-FFF2-40B4-BE49-F238E27FC236}">
                <a16:creationId xmlns:a16="http://schemas.microsoft.com/office/drawing/2014/main" id="{0A68325D-0E4B-495C-A1A0-0CC7BD554E24}"/>
              </a:ext>
            </a:extLst>
          </p:cNvPr>
          <p:cNvSpPr>
            <a:spLocks noGrp="1"/>
          </p:cNvSpPr>
          <p:nvPr>
            <p:ph type="body" sz="quarter" idx="12" hasCustomPrompt="1"/>
          </p:nvPr>
        </p:nvSpPr>
        <p:spPr>
          <a:xfrm>
            <a:off x="810685" y="2678428"/>
            <a:ext cx="7766050" cy="466776"/>
          </a:xfr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2500">
                <a:solidFill>
                  <a:schemeClr val="bg1"/>
                </a:solidFill>
                <a:latin typeface="Arial" panose="020B0604020202020204" pitchFamily="34" charset="0"/>
                <a:cs typeface="Arial" panose="020B0604020202020204" pitchFamily="34" charset="0"/>
              </a:defRPr>
            </a:lvl2pPr>
            <a:lvl3pPr marL="914400" indent="0">
              <a:buNone/>
              <a:defRPr sz="2500">
                <a:solidFill>
                  <a:schemeClr val="bg1"/>
                </a:solidFill>
                <a:latin typeface="Arial" panose="020B0604020202020204" pitchFamily="34" charset="0"/>
                <a:cs typeface="Arial" panose="020B0604020202020204" pitchFamily="34" charset="0"/>
              </a:defRPr>
            </a:lvl3pPr>
            <a:lvl4pPr marL="1371600" indent="0">
              <a:buNone/>
              <a:defRPr sz="2500">
                <a:solidFill>
                  <a:schemeClr val="bg1"/>
                </a:solidFill>
                <a:latin typeface="Arial" panose="020B0604020202020204" pitchFamily="34" charset="0"/>
                <a:cs typeface="Arial" panose="020B0604020202020204" pitchFamily="34" charset="0"/>
              </a:defRPr>
            </a:lvl4pPr>
            <a:lvl5pPr marL="1828800" indent="0">
              <a:buNone/>
              <a:defRPr sz="2500">
                <a:solidFill>
                  <a:schemeClr val="bg1"/>
                </a:solidFill>
                <a:latin typeface="Arial" panose="020B0604020202020204" pitchFamily="34" charset="0"/>
                <a:cs typeface="Arial" panose="020B0604020202020204" pitchFamily="34" charset="0"/>
              </a:defRPr>
            </a:lvl5pPr>
          </a:lstStyle>
          <a:p>
            <a:pPr lvl="0"/>
            <a:r>
              <a:rPr lang="en-US"/>
              <a:t>Enter entity, e.g. Central Otago District Council</a:t>
            </a:r>
          </a:p>
        </p:txBody>
      </p:sp>
      <p:sp>
        <p:nvSpPr>
          <p:cNvPr id="6" name="Text Placeholder 5">
            <a:extLst>
              <a:ext uri="{FF2B5EF4-FFF2-40B4-BE49-F238E27FC236}">
                <a16:creationId xmlns:a16="http://schemas.microsoft.com/office/drawing/2014/main" id="{184890B9-8050-4DFA-A0AB-ECCA891CF22B}"/>
              </a:ext>
            </a:extLst>
          </p:cNvPr>
          <p:cNvSpPr>
            <a:spLocks noGrp="1"/>
          </p:cNvSpPr>
          <p:nvPr>
            <p:ph type="body" sz="quarter" idx="13" hasCustomPrompt="1"/>
          </p:nvPr>
        </p:nvSpPr>
        <p:spPr>
          <a:xfrm>
            <a:off x="810685" y="6329927"/>
            <a:ext cx="1572030" cy="214241"/>
          </a:xfrm>
        </p:spPr>
        <p:txBody>
          <a:bodyPr>
            <a:noAutofit/>
          </a:bodyPr>
          <a:lstStyle>
            <a:lvl1pPr marL="0" indent="0">
              <a:buNone/>
              <a:defRPr sz="800">
                <a:solidFill>
                  <a:schemeClr val="bg1"/>
                </a:solidFill>
                <a:latin typeface="Arial" panose="020B0604020202020204" pitchFamily="34" charset="0"/>
                <a:cs typeface="Arial" panose="020B0604020202020204" pitchFamily="34" charset="0"/>
              </a:defRPr>
            </a:lvl1pPr>
            <a:lvl2pPr marL="457200" indent="0">
              <a:buNone/>
              <a:defRPr sz="2500">
                <a:solidFill>
                  <a:schemeClr val="bg1"/>
                </a:solidFill>
                <a:latin typeface="Arial" panose="020B0604020202020204" pitchFamily="34" charset="0"/>
                <a:cs typeface="Arial" panose="020B0604020202020204" pitchFamily="34" charset="0"/>
              </a:defRPr>
            </a:lvl2pPr>
            <a:lvl3pPr marL="914400" indent="0">
              <a:buNone/>
              <a:defRPr sz="2500">
                <a:solidFill>
                  <a:schemeClr val="bg1"/>
                </a:solidFill>
                <a:latin typeface="Arial" panose="020B0604020202020204" pitchFamily="34" charset="0"/>
                <a:cs typeface="Arial" panose="020B0604020202020204" pitchFamily="34" charset="0"/>
              </a:defRPr>
            </a:lvl3pPr>
            <a:lvl4pPr marL="1371600" indent="0">
              <a:buNone/>
              <a:defRPr sz="2500">
                <a:solidFill>
                  <a:schemeClr val="bg1"/>
                </a:solidFill>
                <a:latin typeface="Arial" panose="020B0604020202020204" pitchFamily="34" charset="0"/>
                <a:cs typeface="Arial" panose="020B0604020202020204" pitchFamily="34" charset="0"/>
              </a:defRPr>
            </a:lvl4pPr>
            <a:lvl5pPr marL="1828800" indent="0">
              <a:buNone/>
              <a:defRPr sz="2500">
                <a:solidFill>
                  <a:schemeClr val="bg1"/>
                </a:solidFill>
                <a:latin typeface="Arial" panose="020B0604020202020204" pitchFamily="34" charset="0"/>
                <a:cs typeface="Arial" panose="020B0604020202020204" pitchFamily="34" charset="0"/>
              </a:defRPr>
            </a:lvl5pPr>
          </a:lstStyle>
          <a:p>
            <a:pPr lvl="0"/>
            <a:r>
              <a:rPr lang="en-US"/>
              <a:t>Image Credit: Shirley Howden</a:t>
            </a:r>
          </a:p>
        </p:txBody>
      </p:sp>
    </p:spTree>
    <p:extLst>
      <p:ext uri="{BB962C8B-B14F-4D97-AF65-F5344CB8AC3E}">
        <p14:creationId xmlns:p14="http://schemas.microsoft.com/office/powerpoint/2010/main" val="982873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
        <p:cNvGrpSpPr/>
        <p:nvPr/>
      </p:nvGrpSpPr>
      <p:grpSpPr>
        <a:xfrm>
          <a:off x="0" y="0"/>
          <a:ext cx="0" cy="0"/>
          <a:chOff x="0" y="0"/>
          <a:chExt cx="0" cy="0"/>
        </a:xfrm>
      </p:grpSpPr>
      <p:sp>
        <p:nvSpPr>
          <p:cNvPr id="9" name="Rectangle 8"/>
          <p:cNvSpPr/>
          <p:nvPr userDrawn="1"/>
        </p:nvSpPr>
        <p:spPr>
          <a:xfrm>
            <a:off x="-1" y="0"/>
            <a:ext cx="1382400" cy="611857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11" name="Rectangle 10"/>
          <p:cNvSpPr/>
          <p:nvPr userDrawn="1"/>
        </p:nvSpPr>
        <p:spPr>
          <a:xfrm>
            <a:off x="0" y="6118577"/>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12" name="Rectangle 11"/>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Tree>
    <p:extLst>
      <p:ext uri="{BB962C8B-B14F-4D97-AF65-F5344CB8AC3E}">
        <p14:creationId xmlns:p14="http://schemas.microsoft.com/office/powerpoint/2010/main" val="336008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Tex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167" y="146984"/>
            <a:ext cx="1223981" cy="605254"/>
          </a:xfrm>
          <a:prstGeom prst="rect">
            <a:avLst/>
          </a:prstGeom>
        </p:spPr>
      </p:pic>
      <p:sp>
        <p:nvSpPr>
          <p:cNvPr id="15" name="Title 7">
            <a:extLst>
              <a:ext uri="{FF2B5EF4-FFF2-40B4-BE49-F238E27FC236}">
                <a16:creationId xmlns:a16="http://schemas.microsoft.com/office/drawing/2014/main" id="{82000FB8-53B5-42DB-988E-C6CD9FCB2968}"/>
              </a:ext>
            </a:extLst>
          </p:cNvPr>
          <p:cNvSpPr>
            <a:spLocks noGrp="1"/>
          </p:cNvSpPr>
          <p:nvPr>
            <p:ph type="title" hasCustomPrompt="1"/>
          </p:nvPr>
        </p:nvSpPr>
        <p:spPr>
          <a:xfrm>
            <a:off x="1611463" y="731588"/>
            <a:ext cx="9131643"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6" name="Text Placeholder 9">
            <a:extLst>
              <a:ext uri="{FF2B5EF4-FFF2-40B4-BE49-F238E27FC236}">
                <a16:creationId xmlns:a16="http://schemas.microsoft.com/office/drawing/2014/main" id="{89EAAA3D-AC27-4A61-B7C1-F10ADF92FE4A}"/>
              </a:ext>
            </a:extLst>
          </p:cNvPr>
          <p:cNvSpPr>
            <a:spLocks noGrp="1"/>
          </p:cNvSpPr>
          <p:nvPr>
            <p:ph type="body" sz="quarter" idx="10"/>
          </p:nvPr>
        </p:nvSpPr>
        <p:spPr>
          <a:xfrm>
            <a:off x="1624963" y="2423051"/>
            <a:ext cx="9131918" cy="3697265"/>
          </a:xfrm>
        </p:spPr>
        <p:txBody>
          <a:bodyPr>
            <a:normAutofit/>
          </a:bodyPr>
          <a:lstStyle>
            <a:lvl1pPr>
              <a:lnSpc>
                <a:spcPct val="114000"/>
              </a:lnSpc>
              <a:spcBef>
                <a:spcPts val="1000"/>
              </a:spcBef>
              <a:spcAft>
                <a:spcPts val="600"/>
              </a:spcAft>
              <a:defRPr sz="17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7" name="Text Placeholder 13">
            <a:extLst>
              <a:ext uri="{FF2B5EF4-FFF2-40B4-BE49-F238E27FC236}">
                <a16:creationId xmlns:a16="http://schemas.microsoft.com/office/drawing/2014/main" id="{D09EEEEE-70FB-441B-8FD1-C94EB3F4F88F}"/>
              </a:ext>
            </a:extLst>
          </p:cNvPr>
          <p:cNvSpPr>
            <a:spLocks noGrp="1"/>
          </p:cNvSpPr>
          <p:nvPr>
            <p:ph type="body" sz="quarter" idx="11" hasCustomPrompt="1"/>
          </p:nvPr>
        </p:nvSpPr>
        <p:spPr>
          <a:xfrm>
            <a:off x="1610733" y="1535279"/>
            <a:ext cx="9131917"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cxnSp>
        <p:nvCxnSpPr>
          <p:cNvPr id="18" name="Straight Connector 17">
            <a:extLst>
              <a:ext uri="{FF2B5EF4-FFF2-40B4-BE49-F238E27FC236}">
                <a16:creationId xmlns:a16="http://schemas.microsoft.com/office/drawing/2014/main" id="{619553DB-F841-4AB4-BFD2-B8399CDBFA99}"/>
              </a:ext>
            </a:extLst>
          </p:cNvPr>
          <p:cNvCxnSpPr>
            <a:cxnSpLocks/>
          </p:cNvCxnSpPr>
          <p:nvPr userDrawn="1"/>
        </p:nvCxnSpPr>
        <p:spPr>
          <a:xfrm>
            <a:off x="1611463" y="1371959"/>
            <a:ext cx="9145418" cy="0"/>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980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Tex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3257" y="136474"/>
            <a:ext cx="1223981" cy="605254"/>
          </a:xfrm>
          <a:prstGeom prst="rect">
            <a:avLst/>
          </a:prstGeom>
        </p:spPr>
      </p:pic>
      <p:sp>
        <p:nvSpPr>
          <p:cNvPr id="15" name="Title 7">
            <a:extLst>
              <a:ext uri="{FF2B5EF4-FFF2-40B4-BE49-F238E27FC236}">
                <a16:creationId xmlns:a16="http://schemas.microsoft.com/office/drawing/2014/main" id="{82000FB8-53B5-42DB-988E-C6CD9FCB2968}"/>
              </a:ext>
            </a:extLst>
          </p:cNvPr>
          <p:cNvSpPr>
            <a:spLocks noGrp="1"/>
          </p:cNvSpPr>
          <p:nvPr>
            <p:ph type="title" hasCustomPrompt="1"/>
          </p:nvPr>
        </p:nvSpPr>
        <p:spPr>
          <a:xfrm>
            <a:off x="1597572" y="741728"/>
            <a:ext cx="9152677"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6" name="Text Placeholder 9">
            <a:extLst>
              <a:ext uri="{FF2B5EF4-FFF2-40B4-BE49-F238E27FC236}">
                <a16:creationId xmlns:a16="http://schemas.microsoft.com/office/drawing/2014/main" id="{89EAAA3D-AC27-4A61-B7C1-F10ADF92FE4A}"/>
              </a:ext>
            </a:extLst>
          </p:cNvPr>
          <p:cNvSpPr>
            <a:spLocks noGrp="1"/>
          </p:cNvSpPr>
          <p:nvPr>
            <p:ph type="body" sz="quarter" idx="10"/>
          </p:nvPr>
        </p:nvSpPr>
        <p:spPr>
          <a:xfrm>
            <a:off x="1583341" y="2403479"/>
            <a:ext cx="9146148" cy="3695700"/>
          </a:xfrm>
        </p:spPr>
        <p:txBody>
          <a:bodyPr>
            <a:normAutofit/>
          </a:bodyPr>
          <a:lstStyle>
            <a:lvl1pPr>
              <a:lnSpc>
                <a:spcPct val="114000"/>
              </a:lnSpc>
              <a:spcBef>
                <a:spcPts val="1000"/>
              </a:spcBef>
              <a:spcAft>
                <a:spcPts val="600"/>
              </a:spcAft>
              <a:defRPr sz="17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7" name="Text Placeholder 13">
            <a:extLst>
              <a:ext uri="{FF2B5EF4-FFF2-40B4-BE49-F238E27FC236}">
                <a16:creationId xmlns:a16="http://schemas.microsoft.com/office/drawing/2014/main" id="{D09EEEEE-70FB-441B-8FD1-C94EB3F4F88F}"/>
              </a:ext>
            </a:extLst>
          </p:cNvPr>
          <p:cNvSpPr>
            <a:spLocks noGrp="1"/>
          </p:cNvSpPr>
          <p:nvPr>
            <p:ph type="body" sz="quarter" idx="11" hasCustomPrompt="1"/>
          </p:nvPr>
        </p:nvSpPr>
        <p:spPr>
          <a:xfrm>
            <a:off x="1597572" y="1540750"/>
            <a:ext cx="9131917"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cxnSp>
        <p:nvCxnSpPr>
          <p:cNvPr id="18" name="Straight Connector 17">
            <a:extLst>
              <a:ext uri="{FF2B5EF4-FFF2-40B4-BE49-F238E27FC236}">
                <a16:creationId xmlns:a16="http://schemas.microsoft.com/office/drawing/2014/main" id="{619553DB-F841-4AB4-BFD2-B8399CDBFA99}"/>
              </a:ext>
            </a:extLst>
          </p:cNvPr>
          <p:cNvCxnSpPr>
            <a:cxnSpLocks/>
          </p:cNvCxnSpPr>
          <p:nvPr userDrawn="1"/>
        </p:nvCxnSpPr>
        <p:spPr>
          <a:xfrm>
            <a:off x="1597572" y="1380393"/>
            <a:ext cx="9152677" cy="0"/>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784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losing Slide">
    <p:bg>
      <p:bgPr>
        <a:solidFill>
          <a:srgbClr val="00818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F9D811-D1DB-4100-AA41-A834E01E6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1023" y="2698440"/>
            <a:ext cx="1309954" cy="548613"/>
          </a:xfrm>
          <a:prstGeom prst="rect">
            <a:avLst/>
          </a:prstGeom>
        </p:spPr>
      </p:pic>
      <p:sp>
        <p:nvSpPr>
          <p:cNvPr id="7" name="TextBox 6">
            <a:extLst>
              <a:ext uri="{FF2B5EF4-FFF2-40B4-BE49-F238E27FC236}">
                <a16:creationId xmlns:a16="http://schemas.microsoft.com/office/drawing/2014/main" id="{CC0239FC-F8AD-4F81-BFC0-5320A356C0F3}"/>
              </a:ext>
            </a:extLst>
          </p:cNvPr>
          <p:cNvSpPr txBox="1"/>
          <p:nvPr userDrawn="1"/>
        </p:nvSpPr>
        <p:spPr>
          <a:xfrm>
            <a:off x="5002015" y="3446585"/>
            <a:ext cx="2187971" cy="830997"/>
          </a:xfrm>
          <a:prstGeom prst="rect">
            <a:avLst/>
          </a:prstGeom>
          <a:noFill/>
        </p:spPr>
        <p:txBody>
          <a:bodyPr wrap="none" rtlCol="0">
            <a:spAutoFit/>
          </a:bodyPr>
          <a:lstStyle/>
          <a:p>
            <a:pPr algn="ctr"/>
            <a:r>
              <a:rPr lang="en-NZ" sz="1200">
                <a:solidFill>
                  <a:schemeClr val="bg1"/>
                </a:solidFill>
                <a:latin typeface="Arial" panose="020B0604020202020204" pitchFamily="34" charset="0"/>
                <a:cs typeface="Arial" panose="020B0604020202020204" pitchFamily="34" charset="0"/>
              </a:rPr>
              <a:t>03 440 0644</a:t>
            </a:r>
          </a:p>
          <a:p>
            <a:pPr algn="ctr"/>
            <a:r>
              <a:rPr lang="en-NZ" sz="12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info@codc.govt.nz</a:t>
            </a:r>
            <a:endParaRPr lang="en-NZ" sz="1200">
              <a:solidFill>
                <a:schemeClr val="bg1"/>
              </a:solidFill>
              <a:latin typeface="Arial" panose="020B0604020202020204" pitchFamily="34" charset="0"/>
              <a:cs typeface="Arial" panose="020B0604020202020204" pitchFamily="34" charset="0"/>
            </a:endParaRPr>
          </a:p>
          <a:p>
            <a:pPr algn="ctr"/>
            <a:r>
              <a:rPr lang="en-NZ" sz="1200">
                <a:solidFill>
                  <a:schemeClr val="bg1"/>
                </a:solidFill>
                <a:latin typeface="Arial" panose="020B0604020202020204" pitchFamily="34" charset="0"/>
                <a:cs typeface="Arial" panose="020B0604020202020204" pitchFamily="34" charset="0"/>
              </a:rPr>
              <a:t>1 </a:t>
            </a:r>
            <a:r>
              <a:rPr lang="en-NZ" sz="1200" err="1">
                <a:solidFill>
                  <a:schemeClr val="bg1"/>
                </a:solidFill>
                <a:latin typeface="Arial" panose="020B0604020202020204" pitchFamily="34" charset="0"/>
                <a:cs typeface="Arial" panose="020B0604020202020204" pitchFamily="34" charset="0"/>
              </a:rPr>
              <a:t>Dunorling</a:t>
            </a:r>
            <a:r>
              <a:rPr lang="en-NZ" sz="1200">
                <a:solidFill>
                  <a:schemeClr val="bg1"/>
                </a:solidFill>
                <a:latin typeface="Arial" panose="020B0604020202020204" pitchFamily="34" charset="0"/>
                <a:cs typeface="Arial" panose="020B0604020202020204" pitchFamily="34" charset="0"/>
              </a:rPr>
              <a:t> Street, Alexandra</a:t>
            </a:r>
          </a:p>
          <a:p>
            <a:pPr algn="ctr"/>
            <a:r>
              <a:rPr lang="en-NZ" sz="1200">
                <a:solidFill>
                  <a:schemeClr val="bg1"/>
                </a:solidFill>
                <a:latin typeface="Arial" panose="020B0604020202020204" pitchFamily="34" charset="0"/>
                <a:cs typeface="Arial" panose="020B0604020202020204" pitchFamily="34" charset="0"/>
              </a:rPr>
              <a:t>PO Box 353, Alexandra 9340</a:t>
            </a:r>
          </a:p>
        </p:txBody>
      </p:sp>
    </p:spTree>
    <p:extLst>
      <p:ext uri="{BB962C8B-B14F-4D97-AF65-F5344CB8AC3E}">
        <p14:creationId xmlns:p14="http://schemas.microsoft.com/office/powerpoint/2010/main" val="175647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Text and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t="20380" b="20380"/>
          <a:stretch/>
        </p:blipFill>
        <p:spPr>
          <a:xfrm rot="5400000">
            <a:off x="7227399" y="1911008"/>
            <a:ext cx="6875607" cy="3053594"/>
          </a:xfrm>
          <a:prstGeom prst="rect">
            <a:avLst/>
          </a:prstGeom>
        </p:spPr>
      </p:pic>
      <p:sp>
        <p:nvSpPr>
          <p:cNvPr id="4" name="Rectangle 3"/>
          <p:cNvSpPr/>
          <p:nvPr userDrawn="1"/>
        </p:nvSpPr>
        <p:spPr>
          <a:xfrm>
            <a:off x="-2" y="-2"/>
            <a:ext cx="1382400" cy="611822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0" y="6118576"/>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Rectangle 5"/>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8" name="Title 7">
            <a:extLst>
              <a:ext uri="{FF2B5EF4-FFF2-40B4-BE49-F238E27FC236}">
                <a16:creationId xmlns:a16="http://schemas.microsoft.com/office/drawing/2014/main" id="{25882762-7869-4A45-9BC6-090FBBECF4BB}"/>
              </a:ext>
            </a:extLst>
          </p:cNvPr>
          <p:cNvSpPr>
            <a:spLocks noGrp="1"/>
          </p:cNvSpPr>
          <p:nvPr>
            <p:ph type="title" hasCustomPrompt="1"/>
          </p:nvPr>
        </p:nvSpPr>
        <p:spPr>
          <a:xfrm>
            <a:off x="1631092" y="729049"/>
            <a:ext cx="7130836"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0" name="Text Placeholder 9">
            <a:extLst>
              <a:ext uri="{FF2B5EF4-FFF2-40B4-BE49-F238E27FC236}">
                <a16:creationId xmlns:a16="http://schemas.microsoft.com/office/drawing/2014/main" id="{1B609843-57CE-4F4D-999E-2EE88211111B}"/>
              </a:ext>
            </a:extLst>
          </p:cNvPr>
          <p:cNvSpPr>
            <a:spLocks noGrp="1"/>
          </p:cNvSpPr>
          <p:nvPr>
            <p:ph type="body" sz="quarter" idx="10"/>
          </p:nvPr>
        </p:nvSpPr>
        <p:spPr>
          <a:xfrm>
            <a:off x="1619250" y="2422525"/>
            <a:ext cx="7142163"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cxnSp>
        <p:nvCxnSpPr>
          <p:cNvPr id="12" name="Straight Connector 11">
            <a:extLst>
              <a:ext uri="{FF2B5EF4-FFF2-40B4-BE49-F238E27FC236}">
                <a16:creationId xmlns:a16="http://schemas.microsoft.com/office/drawing/2014/main" id="{BD359135-389A-479B-8B3E-6CBBBF9EF6B0}"/>
              </a:ext>
            </a:extLst>
          </p:cNvPr>
          <p:cNvCxnSpPr>
            <a:cxnSpLocks/>
          </p:cNvCxnSpPr>
          <p:nvPr userDrawn="1"/>
        </p:nvCxnSpPr>
        <p:spPr>
          <a:xfrm flipV="1">
            <a:off x="1631092" y="1346886"/>
            <a:ext cx="7130321" cy="12359"/>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80E9EA3-14EC-48B1-ACD5-36BAE66FE85E}"/>
              </a:ext>
            </a:extLst>
          </p:cNvPr>
          <p:cNvSpPr>
            <a:spLocks noGrp="1"/>
          </p:cNvSpPr>
          <p:nvPr>
            <p:ph type="body" sz="quarter" idx="11" hasCustomPrompt="1"/>
          </p:nvPr>
        </p:nvSpPr>
        <p:spPr>
          <a:xfrm>
            <a:off x="1630363" y="1519238"/>
            <a:ext cx="7131050"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spTree>
    <p:extLst>
      <p:ext uri="{BB962C8B-B14F-4D97-AF65-F5344CB8AC3E}">
        <p14:creationId xmlns:p14="http://schemas.microsoft.com/office/powerpoint/2010/main" val="4254646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Text and Photo">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31223" b="6323"/>
          <a:stretch/>
        </p:blipFill>
        <p:spPr>
          <a:xfrm rot="5400000">
            <a:off x="7168730" y="1822876"/>
            <a:ext cx="6857999" cy="3212261"/>
          </a:xfrm>
          <a:prstGeom prst="rect">
            <a:avLst/>
          </a:prstGeom>
        </p:spPr>
      </p:pic>
      <p:sp>
        <p:nvSpPr>
          <p:cNvPr id="4" name="Rectangle 3"/>
          <p:cNvSpPr/>
          <p:nvPr userDrawn="1"/>
        </p:nvSpPr>
        <p:spPr>
          <a:xfrm>
            <a:off x="-2" y="-2"/>
            <a:ext cx="1382400" cy="611822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0" y="6118576"/>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Rectangle 5"/>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8" name="Title 7">
            <a:extLst>
              <a:ext uri="{FF2B5EF4-FFF2-40B4-BE49-F238E27FC236}">
                <a16:creationId xmlns:a16="http://schemas.microsoft.com/office/drawing/2014/main" id="{25882762-7869-4A45-9BC6-090FBBECF4BB}"/>
              </a:ext>
            </a:extLst>
          </p:cNvPr>
          <p:cNvSpPr>
            <a:spLocks noGrp="1"/>
          </p:cNvSpPr>
          <p:nvPr>
            <p:ph type="title" hasCustomPrompt="1"/>
          </p:nvPr>
        </p:nvSpPr>
        <p:spPr>
          <a:xfrm>
            <a:off x="1631092" y="729049"/>
            <a:ext cx="7130836"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0" name="Text Placeholder 9">
            <a:extLst>
              <a:ext uri="{FF2B5EF4-FFF2-40B4-BE49-F238E27FC236}">
                <a16:creationId xmlns:a16="http://schemas.microsoft.com/office/drawing/2014/main" id="{1B609843-57CE-4F4D-999E-2EE88211111B}"/>
              </a:ext>
            </a:extLst>
          </p:cNvPr>
          <p:cNvSpPr>
            <a:spLocks noGrp="1"/>
          </p:cNvSpPr>
          <p:nvPr>
            <p:ph type="body" sz="quarter" idx="10"/>
          </p:nvPr>
        </p:nvSpPr>
        <p:spPr>
          <a:xfrm>
            <a:off x="1619250" y="2422525"/>
            <a:ext cx="7142163"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cxnSp>
        <p:nvCxnSpPr>
          <p:cNvPr id="12" name="Straight Connector 11">
            <a:extLst>
              <a:ext uri="{FF2B5EF4-FFF2-40B4-BE49-F238E27FC236}">
                <a16:creationId xmlns:a16="http://schemas.microsoft.com/office/drawing/2014/main" id="{BD359135-389A-479B-8B3E-6CBBBF9EF6B0}"/>
              </a:ext>
            </a:extLst>
          </p:cNvPr>
          <p:cNvCxnSpPr>
            <a:cxnSpLocks/>
          </p:cNvCxnSpPr>
          <p:nvPr userDrawn="1"/>
        </p:nvCxnSpPr>
        <p:spPr>
          <a:xfrm flipV="1">
            <a:off x="1631092" y="1346886"/>
            <a:ext cx="7130321" cy="12359"/>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80E9EA3-14EC-48B1-ACD5-36BAE66FE85E}"/>
              </a:ext>
            </a:extLst>
          </p:cNvPr>
          <p:cNvSpPr>
            <a:spLocks noGrp="1"/>
          </p:cNvSpPr>
          <p:nvPr>
            <p:ph type="body" sz="quarter" idx="11" hasCustomPrompt="1"/>
          </p:nvPr>
        </p:nvSpPr>
        <p:spPr>
          <a:xfrm>
            <a:off x="1630363" y="1519238"/>
            <a:ext cx="7131050"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spTree>
    <p:extLst>
      <p:ext uri="{BB962C8B-B14F-4D97-AF65-F5344CB8AC3E}">
        <p14:creationId xmlns:p14="http://schemas.microsoft.com/office/powerpoint/2010/main" val="332575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Text and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t="18916" b="18916"/>
          <a:stretch/>
        </p:blipFill>
        <p:spPr>
          <a:xfrm rot="5400000">
            <a:off x="7142079" y="1819265"/>
            <a:ext cx="6872877" cy="3204595"/>
          </a:xfrm>
          <a:prstGeom prst="rect">
            <a:avLst/>
          </a:prstGeom>
        </p:spPr>
      </p:pic>
      <p:sp>
        <p:nvSpPr>
          <p:cNvPr id="4" name="Rectangle 3"/>
          <p:cNvSpPr/>
          <p:nvPr userDrawn="1"/>
        </p:nvSpPr>
        <p:spPr>
          <a:xfrm>
            <a:off x="-2" y="-2"/>
            <a:ext cx="1382400" cy="611822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0" y="6118576"/>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Rectangle 5"/>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8" name="Title 7">
            <a:extLst>
              <a:ext uri="{FF2B5EF4-FFF2-40B4-BE49-F238E27FC236}">
                <a16:creationId xmlns:a16="http://schemas.microsoft.com/office/drawing/2014/main" id="{25882762-7869-4A45-9BC6-090FBBECF4BB}"/>
              </a:ext>
            </a:extLst>
          </p:cNvPr>
          <p:cNvSpPr>
            <a:spLocks noGrp="1"/>
          </p:cNvSpPr>
          <p:nvPr>
            <p:ph type="title" hasCustomPrompt="1"/>
          </p:nvPr>
        </p:nvSpPr>
        <p:spPr>
          <a:xfrm>
            <a:off x="1631092" y="729049"/>
            <a:ext cx="7130836"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0" name="Text Placeholder 9">
            <a:extLst>
              <a:ext uri="{FF2B5EF4-FFF2-40B4-BE49-F238E27FC236}">
                <a16:creationId xmlns:a16="http://schemas.microsoft.com/office/drawing/2014/main" id="{1B609843-57CE-4F4D-999E-2EE88211111B}"/>
              </a:ext>
            </a:extLst>
          </p:cNvPr>
          <p:cNvSpPr>
            <a:spLocks noGrp="1"/>
          </p:cNvSpPr>
          <p:nvPr>
            <p:ph type="body" sz="quarter" idx="10"/>
          </p:nvPr>
        </p:nvSpPr>
        <p:spPr>
          <a:xfrm>
            <a:off x="1619250" y="2422525"/>
            <a:ext cx="7142163"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cxnSp>
        <p:nvCxnSpPr>
          <p:cNvPr id="12" name="Straight Connector 11">
            <a:extLst>
              <a:ext uri="{FF2B5EF4-FFF2-40B4-BE49-F238E27FC236}">
                <a16:creationId xmlns:a16="http://schemas.microsoft.com/office/drawing/2014/main" id="{BD359135-389A-479B-8B3E-6CBBBF9EF6B0}"/>
              </a:ext>
            </a:extLst>
          </p:cNvPr>
          <p:cNvCxnSpPr>
            <a:cxnSpLocks/>
          </p:cNvCxnSpPr>
          <p:nvPr userDrawn="1"/>
        </p:nvCxnSpPr>
        <p:spPr>
          <a:xfrm flipV="1">
            <a:off x="1631092" y="1346886"/>
            <a:ext cx="7130321" cy="12359"/>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80E9EA3-14EC-48B1-ACD5-36BAE66FE85E}"/>
              </a:ext>
            </a:extLst>
          </p:cNvPr>
          <p:cNvSpPr>
            <a:spLocks noGrp="1"/>
          </p:cNvSpPr>
          <p:nvPr>
            <p:ph type="body" sz="quarter" idx="11" hasCustomPrompt="1"/>
          </p:nvPr>
        </p:nvSpPr>
        <p:spPr>
          <a:xfrm>
            <a:off x="1630363" y="1519238"/>
            <a:ext cx="7131050"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spTree>
    <p:extLst>
      <p:ext uri="{BB962C8B-B14F-4D97-AF65-F5344CB8AC3E}">
        <p14:creationId xmlns:p14="http://schemas.microsoft.com/office/powerpoint/2010/main" val="824954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Text and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rcRect t="7673" b="7673"/>
          <a:stretch/>
        </p:blipFill>
        <p:spPr>
          <a:xfrm>
            <a:off x="1378682" y="-3"/>
            <a:ext cx="10813318" cy="6865377"/>
          </a:xfrm>
          <a:prstGeom prst="rect">
            <a:avLst/>
          </a:prstGeom>
        </p:spPr>
      </p:pic>
      <p:sp>
        <p:nvSpPr>
          <p:cNvPr id="9" name="Rectangle 8"/>
          <p:cNvSpPr/>
          <p:nvPr userDrawn="1"/>
        </p:nvSpPr>
        <p:spPr>
          <a:xfrm>
            <a:off x="1378682" y="568427"/>
            <a:ext cx="10813318" cy="554979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p:cNvSpPr/>
          <p:nvPr userDrawn="1"/>
        </p:nvSpPr>
        <p:spPr>
          <a:xfrm>
            <a:off x="-2" y="-2"/>
            <a:ext cx="1382400" cy="611822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0" y="6118576"/>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Rectangle 5"/>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8" name="Title 7">
            <a:extLst>
              <a:ext uri="{FF2B5EF4-FFF2-40B4-BE49-F238E27FC236}">
                <a16:creationId xmlns:a16="http://schemas.microsoft.com/office/drawing/2014/main" id="{25882762-7869-4A45-9BC6-090FBBECF4BB}"/>
              </a:ext>
            </a:extLst>
          </p:cNvPr>
          <p:cNvSpPr>
            <a:spLocks noGrp="1"/>
          </p:cNvSpPr>
          <p:nvPr>
            <p:ph type="title" hasCustomPrompt="1"/>
          </p:nvPr>
        </p:nvSpPr>
        <p:spPr>
          <a:xfrm>
            <a:off x="1631092" y="729049"/>
            <a:ext cx="7130836"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0" name="Text Placeholder 9">
            <a:extLst>
              <a:ext uri="{FF2B5EF4-FFF2-40B4-BE49-F238E27FC236}">
                <a16:creationId xmlns:a16="http://schemas.microsoft.com/office/drawing/2014/main" id="{1B609843-57CE-4F4D-999E-2EE88211111B}"/>
              </a:ext>
            </a:extLst>
          </p:cNvPr>
          <p:cNvSpPr>
            <a:spLocks noGrp="1"/>
          </p:cNvSpPr>
          <p:nvPr>
            <p:ph type="body" sz="quarter" idx="10"/>
          </p:nvPr>
        </p:nvSpPr>
        <p:spPr>
          <a:xfrm>
            <a:off x="1619250" y="2063065"/>
            <a:ext cx="7142163"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cxnSp>
        <p:nvCxnSpPr>
          <p:cNvPr id="12" name="Straight Connector 11">
            <a:extLst>
              <a:ext uri="{FF2B5EF4-FFF2-40B4-BE49-F238E27FC236}">
                <a16:creationId xmlns:a16="http://schemas.microsoft.com/office/drawing/2014/main" id="{BD359135-389A-479B-8B3E-6CBBBF9EF6B0}"/>
              </a:ext>
            </a:extLst>
          </p:cNvPr>
          <p:cNvCxnSpPr>
            <a:cxnSpLocks/>
          </p:cNvCxnSpPr>
          <p:nvPr userDrawn="1"/>
        </p:nvCxnSpPr>
        <p:spPr>
          <a:xfrm flipV="1">
            <a:off x="1631092" y="1346886"/>
            <a:ext cx="7130321" cy="12359"/>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80E9EA3-14EC-48B1-ACD5-36BAE66FE85E}"/>
              </a:ext>
            </a:extLst>
          </p:cNvPr>
          <p:cNvSpPr>
            <a:spLocks noGrp="1"/>
          </p:cNvSpPr>
          <p:nvPr>
            <p:ph type="body" sz="quarter" idx="11" hasCustomPrompt="1"/>
          </p:nvPr>
        </p:nvSpPr>
        <p:spPr>
          <a:xfrm>
            <a:off x="1630363" y="1519238"/>
            <a:ext cx="7131050"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spTree>
    <p:extLst>
      <p:ext uri="{BB962C8B-B14F-4D97-AF65-F5344CB8AC3E}">
        <p14:creationId xmlns:p14="http://schemas.microsoft.com/office/powerpoint/2010/main" val="183122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Text and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rcRect t="11164" b="11164"/>
          <a:stretch/>
        </p:blipFill>
        <p:spPr>
          <a:xfrm>
            <a:off x="425302" y="-1"/>
            <a:ext cx="11759610" cy="6857999"/>
          </a:xfrm>
          <a:prstGeom prst="rect">
            <a:avLst/>
          </a:prstGeom>
        </p:spPr>
      </p:pic>
      <p:sp>
        <p:nvSpPr>
          <p:cNvPr id="9" name="Rectangle 8"/>
          <p:cNvSpPr/>
          <p:nvPr userDrawn="1"/>
        </p:nvSpPr>
        <p:spPr>
          <a:xfrm>
            <a:off x="1378682" y="568427"/>
            <a:ext cx="10813318" cy="554979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p:cNvSpPr/>
          <p:nvPr userDrawn="1"/>
        </p:nvSpPr>
        <p:spPr>
          <a:xfrm>
            <a:off x="-2" y="-2"/>
            <a:ext cx="1382400" cy="611822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0" y="6118576"/>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Rectangle 5"/>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8" name="Title 7">
            <a:extLst>
              <a:ext uri="{FF2B5EF4-FFF2-40B4-BE49-F238E27FC236}">
                <a16:creationId xmlns:a16="http://schemas.microsoft.com/office/drawing/2014/main" id="{25882762-7869-4A45-9BC6-090FBBECF4BB}"/>
              </a:ext>
            </a:extLst>
          </p:cNvPr>
          <p:cNvSpPr>
            <a:spLocks noGrp="1"/>
          </p:cNvSpPr>
          <p:nvPr>
            <p:ph type="title" hasCustomPrompt="1"/>
          </p:nvPr>
        </p:nvSpPr>
        <p:spPr>
          <a:xfrm>
            <a:off x="1631092" y="729049"/>
            <a:ext cx="7130836"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0" name="Text Placeholder 9">
            <a:extLst>
              <a:ext uri="{FF2B5EF4-FFF2-40B4-BE49-F238E27FC236}">
                <a16:creationId xmlns:a16="http://schemas.microsoft.com/office/drawing/2014/main" id="{1B609843-57CE-4F4D-999E-2EE88211111B}"/>
              </a:ext>
            </a:extLst>
          </p:cNvPr>
          <p:cNvSpPr>
            <a:spLocks noGrp="1"/>
          </p:cNvSpPr>
          <p:nvPr>
            <p:ph type="body" sz="quarter" idx="10"/>
          </p:nvPr>
        </p:nvSpPr>
        <p:spPr>
          <a:xfrm>
            <a:off x="1619250" y="2063065"/>
            <a:ext cx="7142163"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cxnSp>
        <p:nvCxnSpPr>
          <p:cNvPr id="12" name="Straight Connector 11">
            <a:extLst>
              <a:ext uri="{FF2B5EF4-FFF2-40B4-BE49-F238E27FC236}">
                <a16:creationId xmlns:a16="http://schemas.microsoft.com/office/drawing/2014/main" id="{BD359135-389A-479B-8B3E-6CBBBF9EF6B0}"/>
              </a:ext>
            </a:extLst>
          </p:cNvPr>
          <p:cNvCxnSpPr>
            <a:cxnSpLocks/>
          </p:cNvCxnSpPr>
          <p:nvPr userDrawn="1"/>
        </p:nvCxnSpPr>
        <p:spPr>
          <a:xfrm flipV="1">
            <a:off x="1631092" y="1346886"/>
            <a:ext cx="7130321" cy="12359"/>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80E9EA3-14EC-48B1-ACD5-36BAE66FE85E}"/>
              </a:ext>
            </a:extLst>
          </p:cNvPr>
          <p:cNvSpPr>
            <a:spLocks noGrp="1"/>
          </p:cNvSpPr>
          <p:nvPr>
            <p:ph type="body" sz="quarter" idx="11" hasCustomPrompt="1"/>
          </p:nvPr>
        </p:nvSpPr>
        <p:spPr>
          <a:xfrm>
            <a:off x="1630363" y="1519238"/>
            <a:ext cx="7131050"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spTree>
    <p:extLst>
      <p:ext uri="{BB962C8B-B14F-4D97-AF65-F5344CB8AC3E}">
        <p14:creationId xmlns:p14="http://schemas.microsoft.com/office/powerpoint/2010/main" val="266540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Text and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rcRect t="7853" b="7853"/>
          <a:stretch/>
        </p:blipFill>
        <p:spPr>
          <a:xfrm>
            <a:off x="1378682" y="0"/>
            <a:ext cx="10813318" cy="6847367"/>
          </a:xfrm>
          <a:prstGeom prst="rect">
            <a:avLst/>
          </a:prstGeom>
        </p:spPr>
      </p:pic>
      <p:sp>
        <p:nvSpPr>
          <p:cNvPr id="9" name="Rectangle 8"/>
          <p:cNvSpPr/>
          <p:nvPr userDrawn="1"/>
        </p:nvSpPr>
        <p:spPr>
          <a:xfrm>
            <a:off x="1378682" y="568427"/>
            <a:ext cx="10813318" cy="554979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p:cNvSpPr/>
          <p:nvPr userDrawn="1"/>
        </p:nvSpPr>
        <p:spPr>
          <a:xfrm>
            <a:off x="-2" y="-2"/>
            <a:ext cx="1382400" cy="611822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0" y="6118576"/>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Rectangle 5"/>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8" name="Title 7">
            <a:extLst>
              <a:ext uri="{FF2B5EF4-FFF2-40B4-BE49-F238E27FC236}">
                <a16:creationId xmlns:a16="http://schemas.microsoft.com/office/drawing/2014/main" id="{25882762-7869-4A45-9BC6-090FBBECF4BB}"/>
              </a:ext>
            </a:extLst>
          </p:cNvPr>
          <p:cNvSpPr>
            <a:spLocks noGrp="1"/>
          </p:cNvSpPr>
          <p:nvPr>
            <p:ph type="title" hasCustomPrompt="1"/>
          </p:nvPr>
        </p:nvSpPr>
        <p:spPr>
          <a:xfrm>
            <a:off x="1631092" y="729049"/>
            <a:ext cx="7130836"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0" name="Text Placeholder 9">
            <a:extLst>
              <a:ext uri="{FF2B5EF4-FFF2-40B4-BE49-F238E27FC236}">
                <a16:creationId xmlns:a16="http://schemas.microsoft.com/office/drawing/2014/main" id="{1B609843-57CE-4F4D-999E-2EE88211111B}"/>
              </a:ext>
            </a:extLst>
          </p:cNvPr>
          <p:cNvSpPr>
            <a:spLocks noGrp="1"/>
          </p:cNvSpPr>
          <p:nvPr>
            <p:ph type="body" sz="quarter" idx="10"/>
          </p:nvPr>
        </p:nvSpPr>
        <p:spPr>
          <a:xfrm>
            <a:off x="1619250" y="2063065"/>
            <a:ext cx="7142163"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cxnSp>
        <p:nvCxnSpPr>
          <p:cNvPr id="12" name="Straight Connector 11">
            <a:extLst>
              <a:ext uri="{FF2B5EF4-FFF2-40B4-BE49-F238E27FC236}">
                <a16:creationId xmlns:a16="http://schemas.microsoft.com/office/drawing/2014/main" id="{BD359135-389A-479B-8B3E-6CBBBF9EF6B0}"/>
              </a:ext>
            </a:extLst>
          </p:cNvPr>
          <p:cNvCxnSpPr>
            <a:cxnSpLocks/>
          </p:cNvCxnSpPr>
          <p:nvPr userDrawn="1"/>
        </p:nvCxnSpPr>
        <p:spPr>
          <a:xfrm flipV="1">
            <a:off x="1631092" y="1346886"/>
            <a:ext cx="7130321" cy="12359"/>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80E9EA3-14EC-48B1-ACD5-36BAE66FE85E}"/>
              </a:ext>
            </a:extLst>
          </p:cNvPr>
          <p:cNvSpPr>
            <a:spLocks noGrp="1"/>
          </p:cNvSpPr>
          <p:nvPr>
            <p:ph type="body" sz="quarter" idx="11" hasCustomPrompt="1"/>
          </p:nvPr>
        </p:nvSpPr>
        <p:spPr>
          <a:xfrm>
            <a:off x="1630363" y="1519238"/>
            <a:ext cx="7131050"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spTree>
    <p:extLst>
      <p:ext uri="{BB962C8B-B14F-4D97-AF65-F5344CB8AC3E}">
        <p14:creationId xmlns:p14="http://schemas.microsoft.com/office/powerpoint/2010/main" val="4150918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Text and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rcRect l="5794" r="5794"/>
          <a:stretch/>
        </p:blipFill>
        <p:spPr>
          <a:xfrm>
            <a:off x="1378682" y="-21265"/>
            <a:ext cx="10813318" cy="6879265"/>
          </a:xfrm>
          <a:prstGeom prst="rect">
            <a:avLst/>
          </a:prstGeom>
        </p:spPr>
      </p:pic>
      <p:sp>
        <p:nvSpPr>
          <p:cNvPr id="9" name="Rectangle 8"/>
          <p:cNvSpPr/>
          <p:nvPr userDrawn="1"/>
        </p:nvSpPr>
        <p:spPr>
          <a:xfrm>
            <a:off x="1378682" y="568427"/>
            <a:ext cx="10813318" cy="554979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Rectangle 3"/>
          <p:cNvSpPr/>
          <p:nvPr userDrawn="1"/>
        </p:nvSpPr>
        <p:spPr>
          <a:xfrm>
            <a:off x="-2" y="-2"/>
            <a:ext cx="1382400" cy="6118227"/>
          </a:xfrm>
          <a:prstGeom prst="rect">
            <a:avLst/>
          </a:prstGeom>
          <a:solidFill>
            <a:srgbClr val="0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Rectangle 4"/>
          <p:cNvSpPr/>
          <p:nvPr userDrawn="1"/>
        </p:nvSpPr>
        <p:spPr>
          <a:xfrm>
            <a:off x="0" y="6118576"/>
            <a:ext cx="689988" cy="739423"/>
          </a:xfrm>
          <a:prstGeom prst="rect">
            <a:avLst/>
          </a:prstGeom>
          <a:solidFill>
            <a:srgbClr val="A1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sp>
        <p:nvSpPr>
          <p:cNvPr id="6" name="Rectangle 5"/>
          <p:cNvSpPr/>
          <p:nvPr userDrawn="1"/>
        </p:nvSpPr>
        <p:spPr>
          <a:xfrm>
            <a:off x="688694" y="6118577"/>
            <a:ext cx="689988" cy="739423"/>
          </a:xfrm>
          <a:prstGeom prst="rect">
            <a:avLst/>
          </a:prstGeom>
          <a:solidFill>
            <a:srgbClr val="D3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1884" y="141616"/>
            <a:ext cx="1019121" cy="426811"/>
          </a:xfrm>
          <a:prstGeom prst="rect">
            <a:avLst/>
          </a:prstGeom>
        </p:spPr>
      </p:pic>
      <p:sp>
        <p:nvSpPr>
          <p:cNvPr id="8" name="Title 7">
            <a:extLst>
              <a:ext uri="{FF2B5EF4-FFF2-40B4-BE49-F238E27FC236}">
                <a16:creationId xmlns:a16="http://schemas.microsoft.com/office/drawing/2014/main" id="{25882762-7869-4A45-9BC6-090FBBECF4BB}"/>
              </a:ext>
            </a:extLst>
          </p:cNvPr>
          <p:cNvSpPr>
            <a:spLocks noGrp="1"/>
          </p:cNvSpPr>
          <p:nvPr>
            <p:ph type="title" hasCustomPrompt="1"/>
          </p:nvPr>
        </p:nvSpPr>
        <p:spPr>
          <a:xfrm>
            <a:off x="1631092" y="729049"/>
            <a:ext cx="7130836" cy="617837"/>
          </a:xfrm>
        </p:spPr>
        <p:txBody>
          <a:bodyPr>
            <a:normAutofit/>
          </a:bodyPr>
          <a:lstStyle>
            <a:lvl1pPr>
              <a:defRPr sz="3600" b="1">
                <a:solidFill>
                  <a:srgbClr val="008184"/>
                </a:solidFill>
                <a:latin typeface="Arial" panose="020B0604020202020204" pitchFamily="34" charset="0"/>
                <a:cs typeface="Arial" panose="020B0604020202020204" pitchFamily="34" charset="0"/>
              </a:defRPr>
            </a:lvl1pPr>
          </a:lstStyle>
          <a:p>
            <a:r>
              <a:rPr lang="en-US"/>
              <a:t>Click to edit title</a:t>
            </a:r>
            <a:endParaRPr lang="en-NZ"/>
          </a:p>
        </p:txBody>
      </p:sp>
      <p:sp>
        <p:nvSpPr>
          <p:cNvPr id="10" name="Text Placeholder 9">
            <a:extLst>
              <a:ext uri="{FF2B5EF4-FFF2-40B4-BE49-F238E27FC236}">
                <a16:creationId xmlns:a16="http://schemas.microsoft.com/office/drawing/2014/main" id="{1B609843-57CE-4F4D-999E-2EE88211111B}"/>
              </a:ext>
            </a:extLst>
          </p:cNvPr>
          <p:cNvSpPr>
            <a:spLocks noGrp="1"/>
          </p:cNvSpPr>
          <p:nvPr>
            <p:ph type="body" sz="quarter" idx="10"/>
          </p:nvPr>
        </p:nvSpPr>
        <p:spPr>
          <a:xfrm>
            <a:off x="1619250" y="2063065"/>
            <a:ext cx="7142163" cy="3695700"/>
          </a:xfrm>
        </p:spPr>
        <p:txBody>
          <a:bodyPr>
            <a:normAutofit/>
          </a:bodyPr>
          <a:lstStyle>
            <a:lvl1pPr>
              <a:lnSpc>
                <a:spcPct val="114000"/>
              </a:lnSpc>
              <a:spcBef>
                <a:spcPts val="1000"/>
              </a:spcBef>
              <a:spcAft>
                <a:spcPts val="600"/>
              </a:spcAft>
              <a:defRPr sz="1600">
                <a:latin typeface="Arial" panose="020B0604020202020204" pitchFamily="34" charset="0"/>
                <a:cs typeface="Arial" panose="020B0604020202020204" pitchFamily="34" charset="0"/>
              </a:defRPr>
            </a:lvl1pPr>
            <a:lvl2pPr>
              <a:lnSpc>
                <a:spcPct val="114000"/>
              </a:lnSpc>
              <a:spcBef>
                <a:spcPts val="1000"/>
              </a:spcBef>
              <a:spcAft>
                <a:spcPts val="600"/>
              </a:spcAft>
              <a:defRPr sz="1600">
                <a:latin typeface="Arial" panose="020B0604020202020204" pitchFamily="34" charset="0"/>
                <a:cs typeface="Arial" panose="020B0604020202020204" pitchFamily="34" charset="0"/>
              </a:defRPr>
            </a:lvl2pPr>
            <a:lvl3pPr>
              <a:lnSpc>
                <a:spcPct val="114000"/>
              </a:lnSpc>
              <a:spcBef>
                <a:spcPts val="1000"/>
              </a:spcBef>
              <a:spcAft>
                <a:spcPts val="600"/>
              </a:spcAft>
              <a:defRPr sz="1400">
                <a:latin typeface="Arial" panose="020B0604020202020204" pitchFamily="34" charset="0"/>
                <a:cs typeface="Arial" panose="020B0604020202020204" pitchFamily="34" charset="0"/>
              </a:defRPr>
            </a:lvl3pPr>
            <a:lvl4pPr>
              <a:lnSpc>
                <a:spcPct val="114000"/>
              </a:lnSpc>
              <a:spcBef>
                <a:spcPts val="1000"/>
              </a:spcBef>
              <a:spcAft>
                <a:spcPts val="600"/>
              </a:spcAft>
              <a:defRPr sz="1200">
                <a:latin typeface="Arial" panose="020B0604020202020204" pitchFamily="34" charset="0"/>
                <a:cs typeface="Arial" panose="020B0604020202020204" pitchFamily="34" charset="0"/>
              </a:defRPr>
            </a:lvl4pPr>
            <a:lvl5pPr>
              <a:lnSpc>
                <a:spcPct val="114000"/>
              </a:lnSpc>
              <a:spcBef>
                <a:spcPts val="1000"/>
              </a:spcBef>
              <a:spcAft>
                <a:spcPts val="600"/>
              </a:spcAft>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cxnSp>
        <p:nvCxnSpPr>
          <p:cNvPr id="12" name="Straight Connector 11">
            <a:extLst>
              <a:ext uri="{FF2B5EF4-FFF2-40B4-BE49-F238E27FC236}">
                <a16:creationId xmlns:a16="http://schemas.microsoft.com/office/drawing/2014/main" id="{BD359135-389A-479B-8B3E-6CBBBF9EF6B0}"/>
              </a:ext>
            </a:extLst>
          </p:cNvPr>
          <p:cNvCxnSpPr>
            <a:cxnSpLocks/>
          </p:cNvCxnSpPr>
          <p:nvPr userDrawn="1"/>
        </p:nvCxnSpPr>
        <p:spPr>
          <a:xfrm flipV="1">
            <a:off x="1631092" y="1346886"/>
            <a:ext cx="7130321" cy="12359"/>
          </a:xfrm>
          <a:prstGeom prst="line">
            <a:avLst/>
          </a:prstGeom>
          <a:ln w="28575">
            <a:solidFill>
              <a:srgbClr val="D3B39C"/>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C80E9EA3-14EC-48B1-ACD5-36BAE66FE85E}"/>
              </a:ext>
            </a:extLst>
          </p:cNvPr>
          <p:cNvSpPr>
            <a:spLocks noGrp="1"/>
          </p:cNvSpPr>
          <p:nvPr>
            <p:ph type="body" sz="quarter" idx="11" hasCustomPrompt="1"/>
          </p:nvPr>
        </p:nvSpPr>
        <p:spPr>
          <a:xfrm>
            <a:off x="1630363" y="1519238"/>
            <a:ext cx="7131050" cy="371475"/>
          </a:xfrm>
        </p:spPr>
        <p:txBody>
          <a:bodyPr>
            <a:noAutofit/>
          </a:bodyPr>
          <a:lstStyle>
            <a:lvl1pPr marL="0" indent="0">
              <a:buNone/>
              <a:defRPr sz="1700">
                <a:solidFill>
                  <a:srgbClr val="008184"/>
                </a:solidFill>
                <a:latin typeface="Arial" panose="020B0604020202020204" pitchFamily="34" charset="0"/>
                <a:cs typeface="Arial" panose="020B0604020202020204" pitchFamily="34" charset="0"/>
              </a:defRPr>
            </a:lvl1pPr>
            <a:lvl2pPr marL="457200" indent="0">
              <a:buNone/>
              <a:defRPr sz="2500">
                <a:latin typeface="Arial" panose="020B0604020202020204" pitchFamily="34" charset="0"/>
                <a:cs typeface="Arial" panose="020B0604020202020204" pitchFamily="34" charset="0"/>
              </a:defRPr>
            </a:lvl2pPr>
            <a:lvl3pPr marL="914400" indent="0">
              <a:buNone/>
              <a:defRPr sz="2500">
                <a:latin typeface="Arial" panose="020B0604020202020204" pitchFamily="34" charset="0"/>
                <a:cs typeface="Arial" panose="020B0604020202020204" pitchFamily="34" charset="0"/>
              </a:defRPr>
            </a:lvl3pPr>
            <a:lvl4pPr marL="1371600" indent="0">
              <a:buNone/>
              <a:defRPr sz="2500">
                <a:latin typeface="Arial" panose="020B0604020202020204" pitchFamily="34" charset="0"/>
                <a:cs typeface="Arial" panose="020B0604020202020204" pitchFamily="34" charset="0"/>
              </a:defRPr>
            </a:lvl4pPr>
            <a:lvl5pPr marL="1828800" indent="0">
              <a:buNone/>
              <a:defRPr sz="2500">
                <a:latin typeface="Arial" panose="020B0604020202020204" pitchFamily="34" charset="0"/>
                <a:cs typeface="Arial" panose="020B0604020202020204" pitchFamily="34" charset="0"/>
              </a:defRPr>
            </a:lvl5pPr>
          </a:lstStyle>
          <a:p>
            <a:pPr lvl="0"/>
            <a:r>
              <a:rPr lang="en-US"/>
              <a:t>Click to edit subtitle</a:t>
            </a:r>
          </a:p>
        </p:txBody>
      </p:sp>
    </p:spTree>
    <p:extLst>
      <p:ext uri="{BB962C8B-B14F-4D97-AF65-F5344CB8AC3E}">
        <p14:creationId xmlns:p14="http://schemas.microsoft.com/office/powerpoint/2010/main" val="1574204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6AD9C-2181-4F56-9E43-8E6784AE9ACE}" type="datetimeFigureOut">
              <a:rPr lang="en-NZ" smtClean="0"/>
              <a:t>20/03/2025</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4483C1-4407-41B9-A6F4-A4C8D7291094}" type="slidenum">
              <a:rPr lang="en-NZ" smtClean="0"/>
              <a:t>‹#›</a:t>
            </a:fld>
            <a:endParaRPr lang="en-NZ"/>
          </a:p>
        </p:txBody>
      </p:sp>
    </p:spTree>
    <p:extLst>
      <p:ext uri="{BB962C8B-B14F-4D97-AF65-F5344CB8AC3E}">
        <p14:creationId xmlns:p14="http://schemas.microsoft.com/office/powerpoint/2010/main" val="3423179374"/>
      </p:ext>
    </p:extLst>
  </p:cSld>
  <p:clrMap bg1="lt1" tx1="dk1" bg2="lt2" tx2="dk2" accent1="accent1" accent2="accent2" accent3="accent3" accent4="accent4" accent5="accent5" accent6="accent6" hlink="hlink" folHlink="folHlink"/>
  <p:sldLayoutIdLst>
    <p:sldLayoutId id="2147483660" r:id="rId1"/>
    <p:sldLayoutId id="2147483683" r:id="rId2"/>
    <p:sldLayoutId id="2147483661" r:id="rId3"/>
    <p:sldLayoutId id="2147483668" r:id="rId4"/>
    <p:sldLayoutId id="2147483669" r:id="rId5"/>
    <p:sldLayoutId id="2147483676" r:id="rId6"/>
    <p:sldLayoutId id="2147483677" r:id="rId7"/>
    <p:sldLayoutId id="2147483678" r:id="rId8"/>
    <p:sldLayoutId id="2147483679" r:id="rId9"/>
    <p:sldLayoutId id="2147483680" r:id="rId10"/>
    <p:sldLayoutId id="2147483663" r:id="rId11"/>
    <p:sldLayoutId id="2147483671" r:id="rId12"/>
    <p:sldLayoutId id="2147483659" r:id="rId13"/>
    <p:sldLayoutId id="2147483672" r:id="rId14"/>
    <p:sldLayoutId id="2147483673" r:id="rId15"/>
    <p:sldLayoutId id="2147483674" r:id="rId16"/>
    <p:sldLayoutId id="2147483662" r:id="rId17"/>
    <p:sldLayoutId id="2147483665" r:id="rId18"/>
    <p:sldLayoutId id="2147483666" r:id="rId19"/>
    <p:sldLayoutId id="2147483684" r:id="rId20"/>
    <p:sldLayoutId id="2147483681" r:id="rId21"/>
    <p:sldLayoutId id="2147483682" r:id="rId22"/>
    <p:sldLayoutId id="2147483667" r:id="rId2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0.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810685" y="768457"/>
            <a:ext cx="7766050" cy="820444"/>
          </a:xfrm>
        </p:spPr>
        <p:txBody>
          <a:bodyPr/>
          <a:lstStyle/>
          <a:p>
            <a:r>
              <a:rPr lang="en-NZ"/>
              <a:t>Roxburgh Entertainment Centre</a:t>
            </a:r>
          </a:p>
        </p:txBody>
      </p:sp>
      <p:sp>
        <p:nvSpPr>
          <p:cNvPr id="6" name="Text Placeholder 5"/>
          <p:cNvSpPr>
            <a:spLocks noGrp="1"/>
          </p:cNvSpPr>
          <p:nvPr>
            <p:ph type="body" sz="quarter" idx="12"/>
          </p:nvPr>
        </p:nvSpPr>
        <p:spPr>
          <a:xfrm>
            <a:off x="900922" y="3556733"/>
            <a:ext cx="7766050" cy="466776"/>
          </a:xfrm>
        </p:spPr>
        <p:txBody>
          <a:bodyPr/>
          <a:lstStyle/>
          <a:p>
            <a:r>
              <a:rPr lang="en-NZ"/>
              <a:t>Central Otago District Council</a:t>
            </a:r>
          </a:p>
        </p:txBody>
      </p:sp>
    </p:spTree>
    <p:extLst>
      <p:ext uri="{BB962C8B-B14F-4D97-AF65-F5344CB8AC3E}">
        <p14:creationId xmlns:p14="http://schemas.microsoft.com/office/powerpoint/2010/main" val="3980764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CB58-0354-F152-9E12-5E23DB005018}"/>
              </a:ext>
            </a:extLst>
          </p:cNvPr>
          <p:cNvSpPr>
            <a:spLocks noGrp="1"/>
          </p:cNvSpPr>
          <p:nvPr>
            <p:ph type="title"/>
          </p:nvPr>
        </p:nvSpPr>
        <p:spPr/>
        <p:txBody>
          <a:bodyPr/>
          <a:lstStyle/>
          <a:p>
            <a:r>
              <a:rPr lang="en-NZ"/>
              <a:t>Insurance Overview </a:t>
            </a:r>
          </a:p>
        </p:txBody>
      </p:sp>
      <p:sp>
        <p:nvSpPr>
          <p:cNvPr id="3" name="Text Placeholder 2">
            <a:extLst>
              <a:ext uri="{FF2B5EF4-FFF2-40B4-BE49-F238E27FC236}">
                <a16:creationId xmlns:a16="http://schemas.microsoft.com/office/drawing/2014/main" id="{8CB1F055-D8FE-9185-5F09-0C3DFDE2D5EB}"/>
              </a:ext>
            </a:extLst>
          </p:cNvPr>
          <p:cNvSpPr>
            <a:spLocks noGrp="1"/>
          </p:cNvSpPr>
          <p:nvPr>
            <p:ph type="body" sz="quarter" idx="10"/>
          </p:nvPr>
        </p:nvSpPr>
        <p:spPr>
          <a:xfrm>
            <a:off x="1619250" y="1933161"/>
            <a:ext cx="7142163" cy="4185064"/>
          </a:xfrm>
        </p:spPr>
        <p:txBody>
          <a:bodyPr/>
          <a:lstStyle/>
          <a:p>
            <a:r>
              <a:rPr lang="en-NZ"/>
              <a:t>Once a figure is decided upon, the insurer can decide to pay out the full amount in one lump sum, or work on a payment per invoice basis </a:t>
            </a:r>
          </a:p>
          <a:p>
            <a:r>
              <a:rPr lang="en-NZ"/>
              <a:t>Given the size of this claim, this will be dependent on their calculations as to whether there is more cost involved in drawing down funds for a one-off lump sum, or managing the admin of the claim for the next 18-24 months </a:t>
            </a:r>
          </a:p>
          <a:p>
            <a:r>
              <a:rPr lang="en-NZ"/>
              <a:t>We have already paid out for demolition and site clean up and we are likely to be able to obtain a progress payment for costs already incurred in the near future </a:t>
            </a:r>
          </a:p>
          <a:p>
            <a:r>
              <a:rPr lang="en-NZ"/>
              <a:t>We are working through this process with AON and an insurer-appointed loss adjustor from McLaren’s, based in Alexandra </a:t>
            </a:r>
          </a:p>
          <a:p>
            <a:endParaRPr lang="en-NZ"/>
          </a:p>
        </p:txBody>
      </p:sp>
      <p:sp>
        <p:nvSpPr>
          <p:cNvPr id="4" name="Text Placeholder 3">
            <a:extLst>
              <a:ext uri="{FF2B5EF4-FFF2-40B4-BE49-F238E27FC236}">
                <a16:creationId xmlns:a16="http://schemas.microsoft.com/office/drawing/2014/main" id="{045B8244-45C1-A59B-B76F-F0F00B1781D7}"/>
              </a:ext>
            </a:extLst>
          </p:cNvPr>
          <p:cNvSpPr>
            <a:spLocks noGrp="1"/>
          </p:cNvSpPr>
          <p:nvPr>
            <p:ph type="body" sz="quarter" idx="11"/>
          </p:nvPr>
        </p:nvSpPr>
        <p:spPr/>
        <p:txBody>
          <a:bodyPr/>
          <a:lstStyle/>
          <a:p>
            <a:r>
              <a:rPr lang="en-NZ"/>
              <a:t>How does this all work? </a:t>
            </a:r>
          </a:p>
          <a:p>
            <a:endParaRPr lang="en-NZ"/>
          </a:p>
        </p:txBody>
      </p:sp>
    </p:spTree>
    <p:extLst>
      <p:ext uri="{BB962C8B-B14F-4D97-AF65-F5344CB8AC3E}">
        <p14:creationId xmlns:p14="http://schemas.microsoft.com/office/powerpoint/2010/main" val="340243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AFB758-CA4F-4330-BE8F-69B30B46F48B}"/>
              </a:ext>
            </a:extLst>
          </p:cNvPr>
          <p:cNvSpPr>
            <a:spLocks noGrp="1"/>
          </p:cNvSpPr>
          <p:nvPr>
            <p:ph type="title"/>
          </p:nvPr>
        </p:nvSpPr>
        <p:spPr/>
        <p:txBody>
          <a:bodyPr/>
          <a:lstStyle/>
          <a:p>
            <a:r>
              <a:rPr lang="en-NZ"/>
              <a:t>Procurement Options</a:t>
            </a:r>
          </a:p>
        </p:txBody>
      </p:sp>
      <p:sp>
        <p:nvSpPr>
          <p:cNvPr id="6" name="Text Placeholder 5">
            <a:extLst>
              <a:ext uri="{FF2B5EF4-FFF2-40B4-BE49-F238E27FC236}">
                <a16:creationId xmlns:a16="http://schemas.microsoft.com/office/drawing/2014/main" id="{D7EA6869-7590-F0E9-0EB2-EC041687FB46}"/>
              </a:ext>
            </a:extLst>
          </p:cNvPr>
          <p:cNvSpPr>
            <a:spLocks noGrp="1"/>
          </p:cNvSpPr>
          <p:nvPr>
            <p:ph type="body" sz="quarter" idx="10"/>
          </p:nvPr>
        </p:nvSpPr>
        <p:spPr>
          <a:xfrm>
            <a:off x="1619250" y="1890713"/>
            <a:ext cx="7142163" cy="4227512"/>
          </a:xfrm>
        </p:spPr>
        <p:txBody>
          <a:bodyPr>
            <a:normAutofit fontScale="92500" lnSpcReduction="10000"/>
          </a:bodyPr>
          <a:lstStyle/>
          <a:p>
            <a:r>
              <a:rPr lang="en-NZ"/>
              <a:t>Our aim is to rebuild the Roxburgh Hall and Entertainment Centre in a timely manner, to provide a much-needed community space, theatre, and cinema, within the available budget </a:t>
            </a:r>
          </a:p>
          <a:p>
            <a:r>
              <a:rPr lang="en-NZ"/>
              <a:t>In order to get the most from our procurement process, we intend to complete market engagement</a:t>
            </a:r>
          </a:p>
          <a:p>
            <a:pPr lvl="1"/>
            <a:r>
              <a:rPr lang="en-NZ"/>
              <a:t>Market engagement is the process of communicating with potential suppliers to understand their interest in the project, their thoughts on what successful or effective procurement would look like from a supplier point of view, and how we can achieve the best outcome for our community</a:t>
            </a:r>
          </a:p>
          <a:p>
            <a:pPr lvl="1"/>
            <a:r>
              <a:rPr lang="en-NZ"/>
              <a:t>For this procurement, we would complete this in the form of interviews with potential suppliers, each lasting around 30 minutes. As such, the process itself wouldn’t take long and would be completed at the very start of the procurement process, so any insights can be taken on board when in the planning phase of procurement </a:t>
            </a:r>
          </a:p>
          <a:p>
            <a:endParaRPr lang="en-NZ"/>
          </a:p>
        </p:txBody>
      </p:sp>
      <p:sp>
        <p:nvSpPr>
          <p:cNvPr id="7" name="Text Placeholder 6">
            <a:extLst>
              <a:ext uri="{FF2B5EF4-FFF2-40B4-BE49-F238E27FC236}">
                <a16:creationId xmlns:a16="http://schemas.microsoft.com/office/drawing/2014/main" id="{CB68DA51-4B72-797D-DC7E-930AD7B93BB5}"/>
              </a:ext>
            </a:extLst>
          </p:cNvPr>
          <p:cNvSpPr>
            <a:spLocks noGrp="1"/>
          </p:cNvSpPr>
          <p:nvPr>
            <p:ph type="body" sz="quarter" idx="11"/>
          </p:nvPr>
        </p:nvSpPr>
        <p:spPr/>
        <p:txBody>
          <a:bodyPr/>
          <a:lstStyle/>
          <a:p>
            <a:r>
              <a:rPr lang="en-NZ"/>
              <a:t>Procurement Overview </a:t>
            </a:r>
          </a:p>
          <a:p>
            <a:endParaRPr lang="en-NZ"/>
          </a:p>
        </p:txBody>
      </p:sp>
    </p:spTree>
    <p:extLst>
      <p:ext uri="{BB962C8B-B14F-4D97-AF65-F5344CB8AC3E}">
        <p14:creationId xmlns:p14="http://schemas.microsoft.com/office/powerpoint/2010/main" val="814580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EB36-52CE-7F9D-3F6D-55A09FBF0E33}"/>
              </a:ext>
            </a:extLst>
          </p:cNvPr>
          <p:cNvSpPr>
            <a:spLocks noGrp="1"/>
          </p:cNvSpPr>
          <p:nvPr>
            <p:ph type="title"/>
          </p:nvPr>
        </p:nvSpPr>
        <p:spPr/>
        <p:txBody>
          <a:bodyPr/>
          <a:lstStyle/>
          <a:p>
            <a:r>
              <a:rPr lang="en-NZ"/>
              <a:t>Procurement Options</a:t>
            </a:r>
          </a:p>
        </p:txBody>
      </p:sp>
      <p:sp>
        <p:nvSpPr>
          <p:cNvPr id="3" name="Text Placeholder 2">
            <a:extLst>
              <a:ext uri="{FF2B5EF4-FFF2-40B4-BE49-F238E27FC236}">
                <a16:creationId xmlns:a16="http://schemas.microsoft.com/office/drawing/2014/main" id="{E3C22788-9BA8-A408-2746-20D0C3EC017A}"/>
              </a:ext>
            </a:extLst>
          </p:cNvPr>
          <p:cNvSpPr>
            <a:spLocks noGrp="1"/>
          </p:cNvSpPr>
          <p:nvPr>
            <p:ph type="body" sz="quarter" idx="10"/>
          </p:nvPr>
        </p:nvSpPr>
        <p:spPr>
          <a:xfrm>
            <a:off x="1619250" y="1890713"/>
            <a:ext cx="7142163" cy="4227512"/>
          </a:xfrm>
        </p:spPr>
        <p:txBody>
          <a:bodyPr>
            <a:normAutofit fontScale="92500" lnSpcReduction="10000"/>
          </a:bodyPr>
          <a:lstStyle/>
          <a:p>
            <a:r>
              <a:rPr lang="en-NZ"/>
              <a:t>Traditional Two-Stage Process: Registration of Interest (ROI), followed by Request for Proposal (RFP) </a:t>
            </a:r>
          </a:p>
          <a:p>
            <a:r>
              <a:rPr lang="en-NZ"/>
              <a:t>This would be a joint bid from Architects and Construction Firms</a:t>
            </a:r>
          </a:p>
          <a:p>
            <a:pPr lvl="1"/>
            <a:r>
              <a:rPr lang="en-NZ"/>
              <a:t>Council would shortlist 3 tenderers from the ROI and request a fully costed design from each </a:t>
            </a:r>
          </a:p>
          <a:p>
            <a:pPr lvl="1"/>
            <a:r>
              <a:rPr lang="en-NZ"/>
              <a:t>We would give consideration to paying a sum for all designs so that elements from unsuccessful designs can be included in final design</a:t>
            </a:r>
          </a:p>
          <a:p>
            <a:pPr lvl="2"/>
            <a:r>
              <a:rPr lang="en-NZ"/>
              <a:t>Only 3 total RFP responses for Manuherikia Hub, but an ROI process is still required to ensure no more than 3 RFP responses are received in total </a:t>
            </a:r>
          </a:p>
          <a:p>
            <a:pPr lvl="2"/>
            <a:r>
              <a:rPr lang="en-NZ"/>
              <a:t>Target-price tenders required to ensure cost is within budget </a:t>
            </a:r>
          </a:p>
          <a:p>
            <a:pPr lvl="2"/>
            <a:r>
              <a:rPr lang="en-NZ"/>
              <a:t>If no consideration given to paying for designs, interest may not be high (costs to produce and QS a design to be submitted as part of a tender are very high)</a:t>
            </a:r>
          </a:p>
          <a:p>
            <a:endParaRPr lang="en-NZ"/>
          </a:p>
        </p:txBody>
      </p:sp>
      <p:sp>
        <p:nvSpPr>
          <p:cNvPr id="4" name="Text Placeholder 3">
            <a:extLst>
              <a:ext uri="{FF2B5EF4-FFF2-40B4-BE49-F238E27FC236}">
                <a16:creationId xmlns:a16="http://schemas.microsoft.com/office/drawing/2014/main" id="{393E3B4C-699A-9EFC-59CD-1688D2B83210}"/>
              </a:ext>
            </a:extLst>
          </p:cNvPr>
          <p:cNvSpPr>
            <a:spLocks noGrp="1"/>
          </p:cNvSpPr>
          <p:nvPr>
            <p:ph type="body" sz="quarter" idx="11"/>
          </p:nvPr>
        </p:nvSpPr>
        <p:spPr/>
        <p:txBody>
          <a:bodyPr/>
          <a:lstStyle/>
          <a:p>
            <a:r>
              <a:rPr lang="en-NZ"/>
              <a:t>Option 1</a:t>
            </a:r>
          </a:p>
          <a:p>
            <a:endParaRPr lang="en-NZ"/>
          </a:p>
        </p:txBody>
      </p:sp>
    </p:spTree>
    <p:extLst>
      <p:ext uri="{BB962C8B-B14F-4D97-AF65-F5344CB8AC3E}">
        <p14:creationId xmlns:p14="http://schemas.microsoft.com/office/powerpoint/2010/main" val="2113344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A3EC-883C-2BC9-4894-70642873251B}"/>
              </a:ext>
            </a:extLst>
          </p:cNvPr>
          <p:cNvSpPr>
            <a:spLocks noGrp="1"/>
          </p:cNvSpPr>
          <p:nvPr>
            <p:ph type="title"/>
          </p:nvPr>
        </p:nvSpPr>
        <p:spPr/>
        <p:txBody>
          <a:bodyPr/>
          <a:lstStyle/>
          <a:p>
            <a:endParaRPr lang="en-NZ"/>
          </a:p>
        </p:txBody>
      </p:sp>
      <p:sp>
        <p:nvSpPr>
          <p:cNvPr id="3" name="Text Placeholder 2">
            <a:extLst>
              <a:ext uri="{FF2B5EF4-FFF2-40B4-BE49-F238E27FC236}">
                <a16:creationId xmlns:a16="http://schemas.microsoft.com/office/drawing/2014/main" id="{40247AC6-76D7-B81E-C269-2148C15B21B7}"/>
              </a:ext>
            </a:extLst>
          </p:cNvPr>
          <p:cNvSpPr>
            <a:spLocks noGrp="1"/>
          </p:cNvSpPr>
          <p:nvPr>
            <p:ph type="body" sz="quarter" idx="10"/>
          </p:nvPr>
        </p:nvSpPr>
        <p:spPr>
          <a:xfrm>
            <a:off x="1619250" y="1890713"/>
            <a:ext cx="7142163" cy="4227512"/>
          </a:xfrm>
        </p:spPr>
        <p:txBody>
          <a:bodyPr/>
          <a:lstStyle/>
          <a:p>
            <a:r>
              <a:rPr lang="en-NZ"/>
              <a:t>One Stage Quality-Based RFP – Joint Bid </a:t>
            </a:r>
          </a:p>
          <a:p>
            <a:pPr lvl="1"/>
            <a:r>
              <a:rPr lang="en-NZ"/>
              <a:t>Design and build RFP from joint architect and construction bid to be assessed on quality attributes only, without price </a:t>
            </a:r>
          </a:p>
          <a:p>
            <a:pPr lvl="1"/>
            <a:r>
              <a:rPr lang="en-NZ"/>
              <a:t>Winning tenderer will need to become Council’s partner in designing and building new hall to budget </a:t>
            </a:r>
          </a:p>
          <a:p>
            <a:pPr lvl="1"/>
            <a:r>
              <a:rPr lang="en-NZ"/>
              <a:t>This will be a fully collaborative approach to designing and building the new hall, with input from Council in the design as it progresses </a:t>
            </a:r>
          </a:p>
          <a:p>
            <a:pPr marL="457200" lvl="1" indent="0">
              <a:buNone/>
            </a:pPr>
            <a:endParaRPr lang="en-NZ"/>
          </a:p>
          <a:p>
            <a:endParaRPr lang="en-NZ"/>
          </a:p>
        </p:txBody>
      </p:sp>
      <p:sp>
        <p:nvSpPr>
          <p:cNvPr id="4" name="Text Placeholder 3">
            <a:extLst>
              <a:ext uri="{FF2B5EF4-FFF2-40B4-BE49-F238E27FC236}">
                <a16:creationId xmlns:a16="http://schemas.microsoft.com/office/drawing/2014/main" id="{472EA1F4-28D7-C161-8DED-EBA526B39DA8}"/>
              </a:ext>
            </a:extLst>
          </p:cNvPr>
          <p:cNvSpPr>
            <a:spLocks noGrp="1"/>
          </p:cNvSpPr>
          <p:nvPr>
            <p:ph type="body" sz="quarter" idx="11"/>
          </p:nvPr>
        </p:nvSpPr>
        <p:spPr/>
        <p:txBody>
          <a:bodyPr/>
          <a:lstStyle/>
          <a:p>
            <a:r>
              <a:rPr lang="en-NZ"/>
              <a:t>Option 2a</a:t>
            </a:r>
          </a:p>
          <a:p>
            <a:endParaRPr lang="en-NZ"/>
          </a:p>
        </p:txBody>
      </p:sp>
    </p:spTree>
    <p:extLst>
      <p:ext uri="{BB962C8B-B14F-4D97-AF65-F5344CB8AC3E}">
        <p14:creationId xmlns:p14="http://schemas.microsoft.com/office/powerpoint/2010/main" val="2455726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836B-83A0-BFCC-875A-935D13D1735B}"/>
              </a:ext>
            </a:extLst>
          </p:cNvPr>
          <p:cNvSpPr>
            <a:spLocks noGrp="1"/>
          </p:cNvSpPr>
          <p:nvPr>
            <p:ph type="title"/>
          </p:nvPr>
        </p:nvSpPr>
        <p:spPr/>
        <p:txBody>
          <a:bodyPr/>
          <a:lstStyle/>
          <a:p>
            <a:r>
              <a:rPr lang="en-NZ"/>
              <a:t>Procurement Options</a:t>
            </a:r>
          </a:p>
        </p:txBody>
      </p:sp>
      <p:sp>
        <p:nvSpPr>
          <p:cNvPr id="3" name="Text Placeholder 2">
            <a:extLst>
              <a:ext uri="{FF2B5EF4-FFF2-40B4-BE49-F238E27FC236}">
                <a16:creationId xmlns:a16="http://schemas.microsoft.com/office/drawing/2014/main" id="{FED93725-E342-18C3-9E15-8334F254D66F}"/>
              </a:ext>
            </a:extLst>
          </p:cNvPr>
          <p:cNvSpPr>
            <a:spLocks noGrp="1"/>
          </p:cNvSpPr>
          <p:nvPr>
            <p:ph type="body" sz="quarter" idx="10"/>
          </p:nvPr>
        </p:nvSpPr>
        <p:spPr>
          <a:xfrm>
            <a:off x="1619250" y="1928191"/>
            <a:ext cx="7142163" cy="4190034"/>
          </a:xfrm>
        </p:spPr>
        <p:txBody>
          <a:bodyPr/>
          <a:lstStyle/>
          <a:p>
            <a:r>
              <a:rPr lang="en-NZ"/>
              <a:t>One Stage Quality-Based RFP – Design Only</a:t>
            </a:r>
          </a:p>
          <a:p>
            <a:pPr lvl="1"/>
            <a:r>
              <a:rPr lang="en-NZ"/>
              <a:t>Design RFP to be assessed on quality attributes only, without price </a:t>
            </a:r>
          </a:p>
          <a:p>
            <a:pPr lvl="1"/>
            <a:r>
              <a:rPr lang="en-NZ"/>
              <a:t>Winning tenderer will need to become Council’s partner in designing the new hall to budget </a:t>
            </a:r>
          </a:p>
          <a:p>
            <a:pPr lvl="1"/>
            <a:r>
              <a:rPr lang="en-NZ"/>
              <a:t>A separate RFP will be undertaken for the construction based up our agreed design</a:t>
            </a:r>
          </a:p>
          <a:p>
            <a:pPr marL="457200" lvl="1" indent="0">
              <a:buNone/>
            </a:pPr>
            <a:endParaRPr lang="en-NZ"/>
          </a:p>
          <a:p>
            <a:endParaRPr lang="en-NZ"/>
          </a:p>
        </p:txBody>
      </p:sp>
      <p:sp>
        <p:nvSpPr>
          <p:cNvPr id="4" name="Text Placeholder 3">
            <a:extLst>
              <a:ext uri="{FF2B5EF4-FFF2-40B4-BE49-F238E27FC236}">
                <a16:creationId xmlns:a16="http://schemas.microsoft.com/office/drawing/2014/main" id="{CF0BE6AB-0836-B010-9E5D-656522E8DCDD}"/>
              </a:ext>
            </a:extLst>
          </p:cNvPr>
          <p:cNvSpPr>
            <a:spLocks noGrp="1"/>
          </p:cNvSpPr>
          <p:nvPr>
            <p:ph type="body" sz="quarter" idx="11"/>
          </p:nvPr>
        </p:nvSpPr>
        <p:spPr/>
        <p:txBody>
          <a:bodyPr/>
          <a:lstStyle/>
          <a:p>
            <a:r>
              <a:rPr lang="en-NZ"/>
              <a:t>Option 2b RFP for design only</a:t>
            </a:r>
          </a:p>
          <a:p>
            <a:endParaRPr lang="en-NZ"/>
          </a:p>
        </p:txBody>
      </p:sp>
    </p:spTree>
    <p:extLst>
      <p:ext uri="{BB962C8B-B14F-4D97-AF65-F5344CB8AC3E}">
        <p14:creationId xmlns:p14="http://schemas.microsoft.com/office/powerpoint/2010/main" val="524358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4CA6-1237-FFA7-4D3D-55B149139C8F}"/>
              </a:ext>
            </a:extLst>
          </p:cNvPr>
          <p:cNvSpPr>
            <a:spLocks noGrp="1"/>
          </p:cNvSpPr>
          <p:nvPr>
            <p:ph type="title"/>
          </p:nvPr>
        </p:nvSpPr>
        <p:spPr/>
        <p:txBody>
          <a:bodyPr/>
          <a:lstStyle/>
          <a:p>
            <a:r>
              <a:rPr lang="en-NZ"/>
              <a:t>Procurement Options</a:t>
            </a:r>
          </a:p>
        </p:txBody>
      </p:sp>
      <p:sp>
        <p:nvSpPr>
          <p:cNvPr id="3" name="Text Placeholder 2">
            <a:extLst>
              <a:ext uri="{FF2B5EF4-FFF2-40B4-BE49-F238E27FC236}">
                <a16:creationId xmlns:a16="http://schemas.microsoft.com/office/drawing/2014/main" id="{503317EA-0CB3-3995-0C8D-2EA59607D3BE}"/>
              </a:ext>
            </a:extLst>
          </p:cNvPr>
          <p:cNvSpPr>
            <a:spLocks noGrp="1"/>
          </p:cNvSpPr>
          <p:nvPr>
            <p:ph type="body" sz="quarter" idx="10"/>
          </p:nvPr>
        </p:nvSpPr>
        <p:spPr>
          <a:xfrm>
            <a:off x="1619250" y="1943100"/>
            <a:ext cx="7142163" cy="4175125"/>
          </a:xfrm>
        </p:spPr>
        <p:txBody>
          <a:bodyPr>
            <a:normAutofit fontScale="85000" lnSpcReduction="20000"/>
          </a:bodyPr>
          <a:lstStyle/>
          <a:p>
            <a:r>
              <a:rPr lang="en-NZ"/>
              <a:t>Lean Agile Procurement – Joint Bid </a:t>
            </a:r>
          </a:p>
          <a:p>
            <a:pPr lvl="1"/>
            <a:r>
              <a:rPr lang="en-NZ"/>
              <a:t>Market engagement required with contractors to understand if they would be interested in participating in this approach </a:t>
            </a:r>
          </a:p>
          <a:p>
            <a:pPr lvl="1"/>
            <a:r>
              <a:rPr lang="en-NZ"/>
              <a:t>ROI completed as first stage to shortlist no more than 4 tenderers</a:t>
            </a:r>
          </a:p>
          <a:p>
            <a:pPr lvl="1"/>
            <a:r>
              <a:rPr lang="en-NZ"/>
              <a:t>A brief is documented and sent out as a Request to Participate </a:t>
            </a:r>
          </a:p>
          <a:p>
            <a:pPr lvl="1"/>
            <a:r>
              <a:rPr lang="en-NZ"/>
              <a:t>In a workshop with all suppliers, or individually, each supplier provides ideas and thoughts to achieve the desired outcomes, identifying key constraints, capabilities, and ability to align with CODC </a:t>
            </a:r>
          </a:p>
          <a:p>
            <a:pPr lvl="1"/>
            <a:r>
              <a:rPr lang="en-NZ"/>
              <a:t>At the end of the workshop/s, an evaluation team will rate each supplier and decide upon a partner to complete the design and build </a:t>
            </a:r>
          </a:p>
          <a:p>
            <a:pPr lvl="2"/>
            <a:r>
              <a:rPr lang="en-NZ"/>
              <a:t>Benefits: faster process than traditional procurement, potentially more interest in market as full design not required as part of bid, leads to partnership approach</a:t>
            </a:r>
          </a:p>
          <a:p>
            <a:pPr lvl="2"/>
            <a:r>
              <a:rPr lang="en-NZ"/>
              <a:t>Drawbacks: untested at CODC, interest from suppliers may be limited  </a:t>
            </a:r>
          </a:p>
          <a:p>
            <a:endParaRPr lang="en-NZ"/>
          </a:p>
        </p:txBody>
      </p:sp>
      <p:sp>
        <p:nvSpPr>
          <p:cNvPr id="4" name="Text Placeholder 3">
            <a:extLst>
              <a:ext uri="{FF2B5EF4-FFF2-40B4-BE49-F238E27FC236}">
                <a16:creationId xmlns:a16="http://schemas.microsoft.com/office/drawing/2014/main" id="{0CCE716D-465D-F4DE-D839-7C62F926721A}"/>
              </a:ext>
            </a:extLst>
          </p:cNvPr>
          <p:cNvSpPr>
            <a:spLocks noGrp="1"/>
          </p:cNvSpPr>
          <p:nvPr>
            <p:ph type="body" sz="quarter" idx="11"/>
          </p:nvPr>
        </p:nvSpPr>
        <p:spPr/>
        <p:txBody>
          <a:bodyPr/>
          <a:lstStyle/>
          <a:p>
            <a:r>
              <a:rPr lang="en-NZ"/>
              <a:t>Option 3</a:t>
            </a:r>
          </a:p>
          <a:p>
            <a:endParaRPr lang="en-NZ"/>
          </a:p>
        </p:txBody>
      </p:sp>
    </p:spTree>
    <p:extLst>
      <p:ext uri="{BB962C8B-B14F-4D97-AF65-F5344CB8AC3E}">
        <p14:creationId xmlns:p14="http://schemas.microsoft.com/office/powerpoint/2010/main" val="2597546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ECEA-1CDC-B24E-0C9A-17089B91C8B0}"/>
              </a:ext>
            </a:extLst>
          </p:cNvPr>
          <p:cNvSpPr>
            <a:spLocks noGrp="1"/>
          </p:cNvSpPr>
          <p:nvPr>
            <p:ph type="title"/>
          </p:nvPr>
        </p:nvSpPr>
        <p:spPr/>
        <p:txBody>
          <a:bodyPr/>
          <a:lstStyle/>
          <a:p>
            <a:r>
              <a:rPr lang="en-NZ"/>
              <a:t>Procurement Option</a:t>
            </a:r>
          </a:p>
        </p:txBody>
      </p:sp>
      <p:sp>
        <p:nvSpPr>
          <p:cNvPr id="3" name="Text Placeholder 2">
            <a:extLst>
              <a:ext uri="{FF2B5EF4-FFF2-40B4-BE49-F238E27FC236}">
                <a16:creationId xmlns:a16="http://schemas.microsoft.com/office/drawing/2014/main" id="{000F9EC4-27A4-A980-4FDA-BBB390C629D1}"/>
              </a:ext>
            </a:extLst>
          </p:cNvPr>
          <p:cNvSpPr>
            <a:spLocks noGrp="1"/>
          </p:cNvSpPr>
          <p:nvPr>
            <p:ph type="body" sz="quarter" idx="10"/>
          </p:nvPr>
        </p:nvSpPr>
        <p:spPr>
          <a:xfrm>
            <a:off x="1619250" y="1928191"/>
            <a:ext cx="7142163" cy="4190034"/>
          </a:xfrm>
        </p:spPr>
        <p:txBody>
          <a:bodyPr>
            <a:normAutofit fontScale="92500" lnSpcReduction="10000"/>
          </a:bodyPr>
          <a:lstStyle/>
          <a:p>
            <a:r>
              <a:rPr lang="en-NZ"/>
              <a:t>Design and build will require partnerships to be formed by contractors and architects to form a bid </a:t>
            </a:r>
          </a:p>
          <a:p>
            <a:r>
              <a:rPr lang="en-NZ"/>
              <a:t>Budget will be made clear to all potential suppliers </a:t>
            </a:r>
          </a:p>
          <a:p>
            <a:r>
              <a:rPr lang="en-NZ"/>
              <a:t>Suggest completing market engagement prior to deciding on any approach </a:t>
            </a:r>
          </a:p>
          <a:p>
            <a:r>
              <a:rPr lang="en-NZ"/>
              <a:t>Feedback from previous construction procurements: 	</a:t>
            </a:r>
          </a:p>
          <a:p>
            <a:pPr lvl="1"/>
            <a:r>
              <a:rPr lang="en-NZ"/>
              <a:t>Designs being developed without contractor input can lead to costly variations </a:t>
            </a:r>
          </a:p>
          <a:p>
            <a:pPr lvl="1"/>
            <a:r>
              <a:rPr lang="en-NZ"/>
              <a:t>Architects like to have client’s opinions when designing – designing to RFP spec can often lead to concessions being made without agreement </a:t>
            </a:r>
          </a:p>
          <a:p>
            <a:pPr lvl="1"/>
            <a:r>
              <a:rPr lang="en-NZ"/>
              <a:t>Costly to fully design and QS for target price which can lead to lack of interest in the market if no incentive is included in the traditional approach  </a:t>
            </a:r>
          </a:p>
          <a:p>
            <a:endParaRPr lang="en-NZ"/>
          </a:p>
        </p:txBody>
      </p:sp>
      <p:sp>
        <p:nvSpPr>
          <p:cNvPr id="4" name="Text Placeholder 3">
            <a:extLst>
              <a:ext uri="{FF2B5EF4-FFF2-40B4-BE49-F238E27FC236}">
                <a16:creationId xmlns:a16="http://schemas.microsoft.com/office/drawing/2014/main" id="{A0186B73-A290-501E-F3F4-0840F4A3059F}"/>
              </a:ext>
            </a:extLst>
          </p:cNvPr>
          <p:cNvSpPr>
            <a:spLocks noGrp="1"/>
          </p:cNvSpPr>
          <p:nvPr>
            <p:ph type="body" sz="quarter" idx="11"/>
          </p:nvPr>
        </p:nvSpPr>
        <p:spPr/>
        <p:txBody>
          <a:bodyPr/>
          <a:lstStyle/>
          <a:p>
            <a:r>
              <a:rPr lang="en-NZ"/>
              <a:t>General Considerations </a:t>
            </a:r>
          </a:p>
          <a:p>
            <a:endParaRPr lang="en-NZ"/>
          </a:p>
        </p:txBody>
      </p:sp>
    </p:spTree>
    <p:extLst>
      <p:ext uri="{BB962C8B-B14F-4D97-AF65-F5344CB8AC3E}">
        <p14:creationId xmlns:p14="http://schemas.microsoft.com/office/powerpoint/2010/main" val="2510414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C3F983-F6A2-0308-E587-8A3BBE191DE2}"/>
              </a:ext>
            </a:extLst>
          </p:cNvPr>
          <p:cNvSpPr>
            <a:spLocks noGrp="1"/>
          </p:cNvSpPr>
          <p:nvPr>
            <p:ph type="title"/>
          </p:nvPr>
        </p:nvSpPr>
        <p:spPr/>
        <p:txBody>
          <a:bodyPr/>
          <a:lstStyle/>
          <a:p>
            <a:r>
              <a:rPr lang="en-NZ"/>
              <a:t>Cromwell Memorial Hall</a:t>
            </a:r>
          </a:p>
        </p:txBody>
      </p:sp>
      <p:sp>
        <p:nvSpPr>
          <p:cNvPr id="7" name="Text Placeholder 6">
            <a:extLst>
              <a:ext uri="{FF2B5EF4-FFF2-40B4-BE49-F238E27FC236}">
                <a16:creationId xmlns:a16="http://schemas.microsoft.com/office/drawing/2014/main" id="{33168B0E-5DDE-7F18-A51B-0026CDD75314}"/>
              </a:ext>
            </a:extLst>
          </p:cNvPr>
          <p:cNvSpPr>
            <a:spLocks noGrp="1"/>
          </p:cNvSpPr>
          <p:nvPr>
            <p:ph type="body" sz="quarter" idx="11"/>
          </p:nvPr>
        </p:nvSpPr>
        <p:spPr>
          <a:xfrm>
            <a:off x="1691777" y="1346886"/>
            <a:ext cx="7131050" cy="371475"/>
          </a:xfrm>
        </p:spPr>
        <p:txBody>
          <a:bodyPr/>
          <a:lstStyle/>
          <a:p>
            <a:r>
              <a:rPr lang="en-NZ"/>
              <a:t>Cinema Ideas</a:t>
            </a:r>
          </a:p>
        </p:txBody>
      </p:sp>
      <p:pic>
        <p:nvPicPr>
          <p:cNvPr id="9" name="Picture 8">
            <a:extLst>
              <a:ext uri="{FF2B5EF4-FFF2-40B4-BE49-F238E27FC236}">
                <a16:creationId xmlns:a16="http://schemas.microsoft.com/office/drawing/2014/main" id="{FBF9CDE6-0C41-2546-2690-2460322C5F73}"/>
              </a:ext>
            </a:extLst>
          </p:cNvPr>
          <p:cNvPicPr>
            <a:picLocks noChangeAspect="1"/>
          </p:cNvPicPr>
          <p:nvPr/>
        </p:nvPicPr>
        <p:blipFill>
          <a:blip r:embed="rId2"/>
          <a:stretch>
            <a:fillRect/>
          </a:stretch>
        </p:blipFill>
        <p:spPr>
          <a:xfrm>
            <a:off x="2573685" y="1845395"/>
            <a:ext cx="4933481" cy="2245838"/>
          </a:xfrm>
          <a:prstGeom prst="rect">
            <a:avLst/>
          </a:prstGeom>
        </p:spPr>
      </p:pic>
      <p:pic>
        <p:nvPicPr>
          <p:cNvPr id="11" name="Picture 10">
            <a:extLst>
              <a:ext uri="{FF2B5EF4-FFF2-40B4-BE49-F238E27FC236}">
                <a16:creationId xmlns:a16="http://schemas.microsoft.com/office/drawing/2014/main" id="{3EF2E4F1-ED27-CC04-60A5-FDE118F53D83}"/>
              </a:ext>
            </a:extLst>
          </p:cNvPr>
          <p:cNvPicPr>
            <a:picLocks noChangeAspect="1"/>
          </p:cNvPicPr>
          <p:nvPr/>
        </p:nvPicPr>
        <p:blipFill>
          <a:blip r:embed="rId3"/>
          <a:stretch>
            <a:fillRect/>
          </a:stretch>
        </p:blipFill>
        <p:spPr>
          <a:xfrm>
            <a:off x="8761412" y="-13648"/>
            <a:ext cx="3430587" cy="6874924"/>
          </a:xfrm>
          <a:prstGeom prst="rect">
            <a:avLst/>
          </a:prstGeom>
        </p:spPr>
      </p:pic>
      <p:pic>
        <p:nvPicPr>
          <p:cNvPr id="13" name="Picture 12">
            <a:extLst>
              <a:ext uri="{FF2B5EF4-FFF2-40B4-BE49-F238E27FC236}">
                <a16:creationId xmlns:a16="http://schemas.microsoft.com/office/drawing/2014/main" id="{97532D99-C16F-0862-FEE2-FCCC13A3A112}"/>
              </a:ext>
            </a:extLst>
          </p:cNvPr>
          <p:cNvPicPr>
            <a:picLocks noChangeAspect="1"/>
          </p:cNvPicPr>
          <p:nvPr/>
        </p:nvPicPr>
        <p:blipFill>
          <a:blip r:embed="rId4"/>
          <a:stretch>
            <a:fillRect/>
          </a:stretch>
        </p:blipFill>
        <p:spPr>
          <a:xfrm>
            <a:off x="5781395" y="4218267"/>
            <a:ext cx="1722703" cy="1923229"/>
          </a:xfrm>
          <a:prstGeom prst="rect">
            <a:avLst/>
          </a:prstGeom>
        </p:spPr>
      </p:pic>
      <p:pic>
        <p:nvPicPr>
          <p:cNvPr id="15" name="Picture 14">
            <a:extLst>
              <a:ext uri="{FF2B5EF4-FFF2-40B4-BE49-F238E27FC236}">
                <a16:creationId xmlns:a16="http://schemas.microsoft.com/office/drawing/2014/main" id="{E3CD3D86-3DBF-6D9B-6545-237FECA571AD}"/>
              </a:ext>
            </a:extLst>
          </p:cNvPr>
          <p:cNvPicPr>
            <a:picLocks noChangeAspect="1"/>
          </p:cNvPicPr>
          <p:nvPr/>
        </p:nvPicPr>
        <p:blipFill>
          <a:blip r:embed="rId5"/>
          <a:stretch>
            <a:fillRect/>
          </a:stretch>
        </p:blipFill>
        <p:spPr>
          <a:xfrm>
            <a:off x="2573685" y="4218267"/>
            <a:ext cx="3029465" cy="1923228"/>
          </a:xfrm>
          <a:prstGeom prst="rect">
            <a:avLst/>
          </a:prstGeom>
        </p:spPr>
      </p:pic>
    </p:spTree>
    <p:extLst>
      <p:ext uri="{BB962C8B-B14F-4D97-AF65-F5344CB8AC3E}">
        <p14:creationId xmlns:p14="http://schemas.microsoft.com/office/powerpoint/2010/main" val="1060556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F019-FDE6-2F1C-7F73-5A70BDA7CA57}"/>
              </a:ext>
            </a:extLst>
          </p:cNvPr>
          <p:cNvSpPr>
            <a:spLocks noGrp="1"/>
          </p:cNvSpPr>
          <p:nvPr>
            <p:ph type="title"/>
          </p:nvPr>
        </p:nvSpPr>
        <p:spPr/>
        <p:txBody>
          <a:bodyPr/>
          <a:lstStyle/>
          <a:p>
            <a:r>
              <a:rPr lang="en-NZ"/>
              <a:t>Recent Hall build</a:t>
            </a:r>
          </a:p>
        </p:txBody>
      </p:sp>
      <p:sp>
        <p:nvSpPr>
          <p:cNvPr id="4" name="Text Placeholder 3">
            <a:extLst>
              <a:ext uri="{FF2B5EF4-FFF2-40B4-BE49-F238E27FC236}">
                <a16:creationId xmlns:a16="http://schemas.microsoft.com/office/drawing/2014/main" id="{0F1A5AC7-6D91-91C5-CD39-2F9BC1343990}"/>
              </a:ext>
            </a:extLst>
          </p:cNvPr>
          <p:cNvSpPr>
            <a:spLocks noGrp="1"/>
          </p:cNvSpPr>
          <p:nvPr>
            <p:ph type="body" sz="quarter" idx="11"/>
          </p:nvPr>
        </p:nvSpPr>
        <p:spPr>
          <a:xfrm>
            <a:off x="1631092" y="1398922"/>
            <a:ext cx="7131050" cy="371475"/>
          </a:xfrm>
        </p:spPr>
        <p:txBody>
          <a:bodyPr/>
          <a:lstStyle/>
          <a:p>
            <a:r>
              <a:rPr lang="en-NZ" err="1"/>
              <a:t>Luggate</a:t>
            </a:r>
            <a:r>
              <a:rPr lang="en-NZ"/>
              <a:t> Memorial Centre – first passive community building in the Southern Hemisphere	</a:t>
            </a:r>
          </a:p>
        </p:txBody>
      </p:sp>
      <p:pic>
        <p:nvPicPr>
          <p:cNvPr id="6" name="Picture 5">
            <a:extLst>
              <a:ext uri="{FF2B5EF4-FFF2-40B4-BE49-F238E27FC236}">
                <a16:creationId xmlns:a16="http://schemas.microsoft.com/office/drawing/2014/main" id="{5B2CA162-D4A8-D9DA-3371-AC2123D13E63}"/>
              </a:ext>
            </a:extLst>
          </p:cNvPr>
          <p:cNvPicPr>
            <a:picLocks noChangeAspect="1"/>
          </p:cNvPicPr>
          <p:nvPr/>
        </p:nvPicPr>
        <p:blipFill>
          <a:blip r:embed="rId2"/>
          <a:stretch>
            <a:fillRect/>
          </a:stretch>
        </p:blipFill>
        <p:spPr>
          <a:xfrm>
            <a:off x="1762853" y="2002723"/>
            <a:ext cx="3398696" cy="1834694"/>
          </a:xfrm>
          <a:prstGeom prst="rect">
            <a:avLst/>
          </a:prstGeom>
        </p:spPr>
      </p:pic>
      <p:pic>
        <p:nvPicPr>
          <p:cNvPr id="8" name="Picture 7">
            <a:extLst>
              <a:ext uri="{FF2B5EF4-FFF2-40B4-BE49-F238E27FC236}">
                <a16:creationId xmlns:a16="http://schemas.microsoft.com/office/drawing/2014/main" id="{8C46A1EB-F61C-2D55-C1CE-B40B711FFA73}"/>
              </a:ext>
            </a:extLst>
          </p:cNvPr>
          <p:cNvPicPr>
            <a:picLocks noChangeAspect="1"/>
          </p:cNvPicPr>
          <p:nvPr/>
        </p:nvPicPr>
        <p:blipFill>
          <a:blip r:embed="rId3"/>
          <a:stretch>
            <a:fillRect/>
          </a:stretch>
        </p:blipFill>
        <p:spPr>
          <a:xfrm>
            <a:off x="5516479" y="1770397"/>
            <a:ext cx="3191307" cy="2020891"/>
          </a:xfrm>
          <a:prstGeom prst="rect">
            <a:avLst/>
          </a:prstGeom>
        </p:spPr>
      </p:pic>
      <p:pic>
        <p:nvPicPr>
          <p:cNvPr id="10" name="Picture 9">
            <a:extLst>
              <a:ext uri="{FF2B5EF4-FFF2-40B4-BE49-F238E27FC236}">
                <a16:creationId xmlns:a16="http://schemas.microsoft.com/office/drawing/2014/main" id="{2F561B02-CF87-6B31-64BB-C193294B891B}"/>
              </a:ext>
            </a:extLst>
          </p:cNvPr>
          <p:cNvPicPr>
            <a:picLocks noChangeAspect="1"/>
          </p:cNvPicPr>
          <p:nvPr/>
        </p:nvPicPr>
        <p:blipFill>
          <a:blip r:embed="rId4"/>
          <a:stretch>
            <a:fillRect/>
          </a:stretch>
        </p:blipFill>
        <p:spPr>
          <a:xfrm>
            <a:off x="1762853" y="4170257"/>
            <a:ext cx="3509216" cy="1834694"/>
          </a:xfrm>
          <a:prstGeom prst="rect">
            <a:avLst/>
          </a:prstGeom>
        </p:spPr>
      </p:pic>
      <p:pic>
        <p:nvPicPr>
          <p:cNvPr id="12" name="Picture 11">
            <a:extLst>
              <a:ext uri="{FF2B5EF4-FFF2-40B4-BE49-F238E27FC236}">
                <a16:creationId xmlns:a16="http://schemas.microsoft.com/office/drawing/2014/main" id="{1A53B218-FE5D-A376-8B68-A600D9B87699}"/>
              </a:ext>
            </a:extLst>
          </p:cNvPr>
          <p:cNvPicPr>
            <a:picLocks noChangeAspect="1"/>
          </p:cNvPicPr>
          <p:nvPr/>
        </p:nvPicPr>
        <p:blipFill>
          <a:blip r:embed="rId5"/>
          <a:stretch>
            <a:fillRect/>
          </a:stretch>
        </p:blipFill>
        <p:spPr>
          <a:xfrm>
            <a:off x="5516479" y="4024139"/>
            <a:ext cx="3191307" cy="1980812"/>
          </a:xfrm>
          <a:prstGeom prst="rect">
            <a:avLst/>
          </a:prstGeom>
        </p:spPr>
      </p:pic>
      <p:sp>
        <p:nvSpPr>
          <p:cNvPr id="13" name="TextBox 12">
            <a:extLst>
              <a:ext uri="{FF2B5EF4-FFF2-40B4-BE49-F238E27FC236}">
                <a16:creationId xmlns:a16="http://schemas.microsoft.com/office/drawing/2014/main" id="{8E94A3D6-399E-82C5-3DE8-3D855FF788AB}"/>
              </a:ext>
            </a:extLst>
          </p:cNvPr>
          <p:cNvSpPr txBox="1"/>
          <p:nvPr/>
        </p:nvSpPr>
        <p:spPr>
          <a:xfrm>
            <a:off x="6223265" y="6004951"/>
            <a:ext cx="2538663" cy="307777"/>
          </a:xfrm>
          <a:prstGeom prst="rect">
            <a:avLst/>
          </a:prstGeom>
          <a:noFill/>
        </p:spPr>
        <p:txBody>
          <a:bodyPr wrap="square" rtlCol="0">
            <a:spAutoFit/>
          </a:bodyPr>
          <a:lstStyle/>
          <a:p>
            <a:r>
              <a:rPr lang="en-NZ" sz="1400"/>
              <a:t>Approx build price $5,000,000</a:t>
            </a:r>
          </a:p>
        </p:txBody>
      </p:sp>
    </p:spTree>
    <p:extLst>
      <p:ext uri="{BB962C8B-B14F-4D97-AF65-F5344CB8AC3E}">
        <p14:creationId xmlns:p14="http://schemas.microsoft.com/office/powerpoint/2010/main" val="1286367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91C4-8C2C-E594-32BF-1C4ECC01DE81}"/>
              </a:ext>
            </a:extLst>
          </p:cNvPr>
          <p:cNvSpPr>
            <a:spLocks noGrp="1"/>
          </p:cNvSpPr>
          <p:nvPr>
            <p:ph type="title"/>
          </p:nvPr>
        </p:nvSpPr>
        <p:spPr>
          <a:xfrm>
            <a:off x="1631092" y="729049"/>
            <a:ext cx="6707365" cy="617837"/>
          </a:xfrm>
        </p:spPr>
        <p:txBody>
          <a:bodyPr>
            <a:normAutofit/>
          </a:bodyPr>
          <a:lstStyle/>
          <a:p>
            <a:r>
              <a:rPr lang="en-NZ" sz="3200"/>
              <a:t>Manuherikia Community Hub</a:t>
            </a:r>
          </a:p>
        </p:txBody>
      </p:sp>
      <p:sp>
        <p:nvSpPr>
          <p:cNvPr id="4" name="Text Placeholder 3">
            <a:extLst>
              <a:ext uri="{FF2B5EF4-FFF2-40B4-BE49-F238E27FC236}">
                <a16:creationId xmlns:a16="http://schemas.microsoft.com/office/drawing/2014/main" id="{41B783C5-E187-83DF-CBA4-52EA2D96BA6C}"/>
              </a:ext>
            </a:extLst>
          </p:cNvPr>
          <p:cNvSpPr>
            <a:spLocks noGrp="1"/>
          </p:cNvSpPr>
          <p:nvPr>
            <p:ph type="body" sz="quarter" idx="11"/>
          </p:nvPr>
        </p:nvSpPr>
        <p:spPr/>
        <p:txBody>
          <a:bodyPr/>
          <a:lstStyle/>
          <a:p>
            <a:r>
              <a:rPr lang="en-NZ"/>
              <a:t>Indicative only</a:t>
            </a:r>
          </a:p>
        </p:txBody>
      </p:sp>
      <p:pic>
        <p:nvPicPr>
          <p:cNvPr id="6" name="Picture 5">
            <a:extLst>
              <a:ext uri="{FF2B5EF4-FFF2-40B4-BE49-F238E27FC236}">
                <a16:creationId xmlns:a16="http://schemas.microsoft.com/office/drawing/2014/main" id="{C97C5A88-8A7A-7F1C-1822-EB1F2A0E4306}"/>
              </a:ext>
            </a:extLst>
          </p:cNvPr>
          <p:cNvPicPr>
            <a:picLocks noChangeAspect="1"/>
          </p:cNvPicPr>
          <p:nvPr/>
        </p:nvPicPr>
        <p:blipFill>
          <a:blip r:embed="rId2"/>
          <a:stretch>
            <a:fillRect/>
          </a:stretch>
        </p:blipFill>
        <p:spPr>
          <a:xfrm>
            <a:off x="4773248" y="1412202"/>
            <a:ext cx="3864701" cy="2107016"/>
          </a:xfrm>
          <a:prstGeom prst="rect">
            <a:avLst/>
          </a:prstGeom>
        </p:spPr>
      </p:pic>
      <p:pic>
        <p:nvPicPr>
          <p:cNvPr id="8" name="Picture 7">
            <a:extLst>
              <a:ext uri="{FF2B5EF4-FFF2-40B4-BE49-F238E27FC236}">
                <a16:creationId xmlns:a16="http://schemas.microsoft.com/office/drawing/2014/main" id="{39539B65-43BD-C13F-0CD6-850058889201}"/>
              </a:ext>
            </a:extLst>
          </p:cNvPr>
          <p:cNvPicPr>
            <a:picLocks noChangeAspect="1"/>
          </p:cNvPicPr>
          <p:nvPr/>
        </p:nvPicPr>
        <p:blipFill>
          <a:blip r:embed="rId3"/>
          <a:stretch>
            <a:fillRect/>
          </a:stretch>
        </p:blipFill>
        <p:spPr>
          <a:xfrm>
            <a:off x="1476235" y="3632968"/>
            <a:ext cx="4515134" cy="2495983"/>
          </a:xfrm>
          <a:prstGeom prst="rect">
            <a:avLst/>
          </a:prstGeom>
        </p:spPr>
      </p:pic>
      <p:pic>
        <p:nvPicPr>
          <p:cNvPr id="10" name="Picture 9">
            <a:extLst>
              <a:ext uri="{FF2B5EF4-FFF2-40B4-BE49-F238E27FC236}">
                <a16:creationId xmlns:a16="http://schemas.microsoft.com/office/drawing/2014/main" id="{AC32F2A8-3283-B6BE-3EC6-CD2BE76CB7DF}"/>
              </a:ext>
            </a:extLst>
          </p:cNvPr>
          <p:cNvPicPr>
            <a:picLocks noChangeAspect="1"/>
          </p:cNvPicPr>
          <p:nvPr/>
        </p:nvPicPr>
        <p:blipFill>
          <a:blip r:embed="rId4"/>
          <a:stretch>
            <a:fillRect/>
          </a:stretch>
        </p:blipFill>
        <p:spPr>
          <a:xfrm>
            <a:off x="5991369" y="3584220"/>
            <a:ext cx="2941091" cy="2524311"/>
          </a:xfrm>
          <a:prstGeom prst="rect">
            <a:avLst/>
          </a:prstGeom>
        </p:spPr>
      </p:pic>
    </p:spTree>
    <p:extLst>
      <p:ext uri="{BB962C8B-B14F-4D97-AF65-F5344CB8AC3E}">
        <p14:creationId xmlns:p14="http://schemas.microsoft.com/office/powerpoint/2010/main" val="2307195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BC2C-F02C-8D8A-04A3-FA38A1D484F0}"/>
              </a:ext>
            </a:extLst>
          </p:cNvPr>
          <p:cNvSpPr>
            <a:spLocks noGrp="1"/>
          </p:cNvSpPr>
          <p:nvPr>
            <p:ph type="title"/>
          </p:nvPr>
        </p:nvSpPr>
        <p:spPr>
          <a:xfrm>
            <a:off x="1631091" y="729049"/>
            <a:ext cx="9131643" cy="617837"/>
          </a:xfrm>
        </p:spPr>
        <p:txBody>
          <a:bodyPr anchor="ctr">
            <a:normAutofit/>
          </a:bodyPr>
          <a:lstStyle/>
          <a:p>
            <a:r>
              <a:rPr lang="en-NZ"/>
              <a:t>Hall, Theatre and Cinema</a:t>
            </a:r>
          </a:p>
        </p:txBody>
      </p:sp>
      <p:sp>
        <p:nvSpPr>
          <p:cNvPr id="3" name="Text Placeholder 2">
            <a:extLst>
              <a:ext uri="{FF2B5EF4-FFF2-40B4-BE49-F238E27FC236}">
                <a16:creationId xmlns:a16="http://schemas.microsoft.com/office/drawing/2014/main" id="{5348B0E8-6E56-2691-AAC3-144D9B419A03}"/>
              </a:ext>
            </a:extLst>
          </p:cNvPr>
          <p:cNvSpPr>
            <a:spLocks noGrp="1"/>
          </p:cNvSpPr>
          <p:nvPr>
            <p:ph type="body" sz="quarter" idx="10"/>
          </p:nvPr>
        </p:nvSpPr>
        <p:spPr>
          <a:xfrm>
            <a:off x="5080628" y="2146257"/>
            <a:ext cx="7689074" cy="371475"/>
          </a:xfrm>
        </p:spPr>
        <p:txBody>
          <a:bodyPr>
            <a:normAutofit/>
          </a:bodyPr>
          <a:lstStyle/>
          <a:p>
            <a:r>
              <a:rPr lang="en-NZ"/>
              <a:t>The Roxburgh Hall begun construction in 1875.</a:t>
            </a:r>
          </a:p>
        </p:txBody>
      </p:sp>
      <p:pic>
        <p:nvPicPr>
          <p:cNvPr id="9" name="Picture 8">
            <a:extLst>
              <a:ext uri="{FF2B5EF4-FFF2-40B4-BE49-F238E27FC236}">
                <a16:creationId xmlns:a16="http://schemas.microsoft.com/office/drawing/2014/main" id="{18C7AAA5-9437-7513-9659-1963BFA9C2C8}"/>
              </a:ext>
            </a:extLst>
          </p:cNvPr>
          <p:cNvPicPr>
            <a:picLocks noChangeAspect="1"/>
          </p:cNvPicPr>
          <p:nvPr/>
        </p:nvPicPr>
        <p:blipFill>
          <a:blip r:embed="rId2"/>
          <a:stretch>
            <a:fillRect/>
          </a:stretch>
        </p:blipFill>
        <p:spPr>
          <a:xfrm>
            <a:off x="1695724" y="4110487"/>
            <a:ext cx="3004292" cy="2071127"/>
          </a:xfrm>
          <a:prstGeom prst="rect">
            <a:avLst/>
          </a:prstGeom>
        </p:spPr>
      </p:pic>
      <p:pic>
        <p:nvPicPr>
          <p:cNvPr id="12" name="Picture 11">
            <a:extLst>
              <a:ext uri="{FF2B5EF4-FFF2-40B4-BE49-F238E27FC236}">
                <a16:creationId xmlns:a16="http://schemas.microsoft.com/office/drawing/2014/main" id="{22CC0CA5-7D1D-9269-84F2-21E6ABD86810}"/>
              </a:ext>
            </a:extLst>
          </p:cNvPr>
          <p:cNvPicPr>
            <a:picLocks noChangeAspect="1"/>
          </p:cNvPicPr>
          <p:nvPr/>
        </p:nvPicPr>
        <p:blipFill>
          <a:blip r:embed="rId3"/>
          <a:srcRect l="2140" r="5480"/>
          <a:stretch/>
        </p:blipFill>
        <p:spPr>
          <a:xfrm>
            <a:off x="5145024" y="2567386"/>
            <a:ext cx="6315456" cy="3589930"/>
          </a:xfrm>
          <a:prstGeom prst="rect">
            <a:avLst/>
          </a:prstGeom>
        </p:spPr>
      </p:pic>
      <p:pic>
        <p:nvPicPr>
          <p:cNvPr id="14" name="Picture 13">
            <a:extLst>
              <a:ext uri="{FF2B5EF4-FFF2-40B4-BE49-F238E27FC236}">
                <a16:creationId xmlns:a16="http://schemas.microsoft.com/office/drawing/2014/main" id="{FA9EC3D2-1EA5-1E08-7818-97B77A2C321F}"/>
              </a:ext>
            </a:extLst>
          </p:cNvPr>
          <p:cNvPicPr>
            <a:picLocks noChangeAspect="1"/>
          </p:cNvPicPr>
          <p:nvPr/>
        </p:nvPicPr>
        <p:blipFill>
          <a:blip r:embed="rId4"/>
          <a:stretch>
            <a:fillRect/>
          </a:stretch>
        </p:blipFill>
        <p:spPr>
          <a:xfrm>
            <a:off x="1695724" y="2205314"/>
            <a:ext cx="3004292" cy="1778745"/>
          </a:xfrm>
          <a:prstGeom prst="rect">
            <a:avLst/>
          </a:prstGeom>
        </p:spPr>
      </p:pic>
      <p:sp>
        <p:nvSpPr>
          <p:cNvPr id="16" name="Text Placeholder 15">
            <a:extLst>
              <a:ext uri="{FF2B5EF4-FFF2-40B4-BE49-F238E27FC236}">
                <a16:creationId xmlns:a16="http://schemas.microsoft.com/office/drawing/2014/main" id="{8BCE913F-EE14-8D3B-9D8B-6200DE15E04C}"/>
              </a:ext>
            </a:extLst>
          </p:cNvPr>
          <p:cNvSpPr>
            <a:spLocks noGrp="1"/>
          </p:cNvSpPr>
          <p:nvPr>
            <p:ph type="body" sz="quarter" idx="11"/>
          </p:nvPr>
        </p:nvSpPr>
        <p:spPr/>
        <p:txBody>
          <a:bodyPr/>
          <a:lstStyle/>
          <a:p>
            <a:r>
              <a:rPr lang="en-NZ"/>
              <a:t>Beginnings</a:t>
            </a:r>
          </a:p>
        </p:txBody>
      </p:sp>
    </p:spTree>
    <p:extLst>
      <p:ext uri="{BB962C8B-B14F-4D97-AF65-F5344CB8AC3E}">
        <p14:creationId xmlns:p14="http://schemas.microsoft.com/office/powerpoint/2010/main" val="42358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BAC1-B7DC-5B37-5D29-585918A1D648}"/>
              </a:ext>
            </a:extLst>
          </p:cNvPr>
          <p:cNvSpPr>
            <a:spLocks noGrp="1"/>
          </p:cNvSpPr>
          <p:nvPr>
            <p:ph type="title"/>
          </p:nvPr>
        </p:nvSpPr>
        <p:spPr/>
        <p:txBody>
          <a:bodyPr/>
          <a:lstStyle/>
          <a:p>
            <a:r>
              <a:rPr lang="en-NZ"/>
              <a:t>Hall, Theatre and Cinema</a:t>
            </a:r>
          </a:p>
        </p:txBody>
      </p:sp>
      <p:sp>
        <p:nvSpPr>
          <p:cNvPr id="3" name="Text Placeholder 2">
            <a:extLst>
              <a:ext uri="{FF2B5EF4-FFF2-40B4-BE49-F238E27FC236}">
                <a16:creationId xmlns:a16="http://schemas.microsoft.com/office/drawing/2014/main" id="{70301978-4305-22B1-8971-0EC32006B137}"/>
              </a:ext>
            </a:extLst>
          </p:cNvPr>
          <p:cNvSpPr>
            <a:spLocks noGrp="1"/>
          </p:cNvSpPr>
          <p:nvPr>
            <p:ph type="body" sz="quarter" idx="10"/>
          </p:nvPr>
        </p:nvSpPr>
        <p:spPr>
          <a:xfrm>
            <a:off x="1630362" y="1890713"/>
            <a:ext cx="4394201" cy="3695700"/>
          </a:xfrm>
        </p:spPr>
        <p:txBody>
          <a:bodyPr/>
          <a:lstStyle/>
          <a:p>
            <a:r>
              <a:rPr lang="en-NZ"/>
              <a:t>In 1918 the Hall was vested to the Borough Council</a:t>
            </a:r>
          </a:p>
          <a:p>
            <a:r>
              <a:rPr lang="en-NZ"/>
              <a:t>In 1926 the Borough Council invested in a projection machine.</a:t>
            </a:r>
          </a:p>
          <a:p>
            <a:r>
              <a:rPr lang="en-NZ"/>
              <a:t>Hall moved and the new building was reported open in the Otago Witness in March 1931.</a:t>
            </a:r>
          </a:p>
          <a:p>
            <a:r>
              <a:rPr lang="en-NZ"/>
              <a:t>Renovations were undertaken over the decades to become the Roxburgh Entertainment Centre.</a:t>
            </a:r>
          </a:p>
        </p:txBody>
      </p:sp>
      <p:sp>
        <p:nvSpPr>
          <p:cNvPr id="4" name="Text Placeholder 3">
            <a:extLst>
              <a:ext uri="{FF2B5EF4-FFF2-40B4-BE49-F238E27FC236}">
                <a16:creationId xmlns:a16="http://schemas.microsoft.com/office/drawing/2014/main" id="{92ABA4B9-A901-93BE-3BEA-53646808239D}"/>
              </a:ext>
            </a:extLst>
          </p:cNvPr>
          <p:cNvSpPr>
            <a:spLocks noGrp="1"/>
          </p:cNvSpPr>
          <p:nvPr>
            <p:ph type="body" sz="quarter" idx="11"/>
          </p:nvPr>
        </p:nvSpPr>
        <p:spPr/>
        <p:txBody>
          <a:bodyPr/>
          <a:lstStyle/>
          <a:p>
            <a:r>
              <a:rPr lang="en-NZ"/>
              <a:t>Beginnings</a:t>
            </a:r>
          </a:p>
        </p:txBody>
      </p:sp>
      <p:pic>
        <p:nvPicPr>
          <p:cNvPr id="7" name="Content Placeholder 6">
            <a:extLst>
              <a:ext uri="{FF2B5EF4-FFF2-40B4-BE49-F238E27FC236}">
                <a16:creationId xmlns:a16="http://schemas.microsoft.com/office/drawing/2014/main" id="{4845752B-89AF-5991-4B9C-C67F395B71DD}"/>
              </a:ext>
            </a:extLst>
          </p:cNvPr>
          <p:cNvPicPr>
            <a:picLocks noGrp="1" noChangeAspect="1"/>
          </p:cNvPicPr>
          <p:nvPr>
            <p:ph sz="quarter" idx="12"/>
          </p:nvPr>
        </p:nvPicPr>
        <p:blipFill>
          <a:blip r:embed="rId2"/>
          <a:stretch>
            <a:fillRect/>
          </a:stretch>
        </p:blipFill>
        <p:spPr>
          <a:xfrm>
            <a:off x="6463414" y="3876533"/>
            <a:ext cx="4564063" cy="2684742"/>
          </a:xfrm>
          <a:prstGeom prst="rect">
            <a:avLst/>
          </a:prstGeom>
          <a:noFill/>
        </p:spPr>
      </p:pic>
      <p:pic>
        <p:nvPicPr>
          <p:cNvPr id="9" name="Picture 8">
            <a:extLst>
              <a:ext uri="{FF2B5EF4-FFF2-40B4-BE49-F238E27FC236}">
                <a16:creationId xmlns:a16="http://schemas.microsoft.com/office/drawing/2014/main" id="{F197A3AE-E855-DEED-B253-A594862A954E}"/>
              </a:ext>
            </a:extLst>
          </p:cNvPr>
          <p:cNvPicPr>
            <a:picLocks noChangeAspect="1"/>
          </p:cNvPicPr>
          <p:nvPr/>
        </p:nvPicPr>
        <p:blipFill>
          <a:blip r:embed="rId3"/>
          <a:srcRect t="9598"/>
          <a:stretch/>
        </p:blipFill>
        <p:spPr>
          <a:xfrm>
            <a:off x="6463413" y="1449477"/>
            <a:ext cx="4564063" cy="2427056"/>
          </a:xfrm>
          <a:prstGeom prst="rect">
            <a:avLst/>
          </a:prstGeom>
        </p:spPr>
      </p:pic>
      <p:pic>
        <p:nvPicPr>
          <p:cNvPr id="11" name="Picture 10">
            <a:extLst>
              <a:ext uri="{FF2B5EF4-FFF2-40B4-BE49-F238E27FC236}">
                <a16:creationId xmlns:a16="http://schemas.microsoft.com/office/drawing/2014/main" id="{B56E3DE7-262A-63E0-25A8-D54F36F02781}"/>
              </a:ext>
            </a:extLst>
          </p:cNvPr>
          <p:cNvPicPr>
            <a:picLocks noChangeAspect="1"/>
          </p:cNvPicPr>
          <p:nvPr/>
        </p:nvPicPr>
        <p:blipFill>
          <a:blip r:embed="rId4"/>
          <a:stretch>
            <a:fillRect/>
          </a:stretch>
        </p:blipFill>
        <p:spPr>
          <a:xfrm>
            <a:off x="4324607" y="5451348"/>
            <a:ext cx="2076193" cy="1109927"/>
          </a:xfrm>
          <a:prstGeom prst="rect">
            <a:avLst/>
          </a:prstGeom>
        </p:spPr>
      </p:pic>
    </p:spTree>
    <p:extLst>
      <p:ext uri="{BB962C8B-B14F-4D97-AF65-F5344CB8AC3E}">
        <p14:creationId xmlns:p14="http://schemas.microsoft.com/office/powerpoint/2010/main" val="2811691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A15925-02F0-EBEB-D0FC-93C93040569B}"/>
              </a:ext>
            </a:extLst>
          </p:cNvPr>
          <p:cNvSpPr>
            <a:spLocks noGrp="1"/>
          </p:cNvSpPr>
          <p:nvPr>
            <p:ph type="title"/>
          </p:nvPr>
        </p:nvSpPr>
        <p:spPr/>
        <p:txBody>
          <a:bodyPr/>
          <a:lstStyle/>
          <a:p>
            <a:r>
              <a:rPr lang="en-NZ"/>
              <a:t>Fire Disaster</a:t>
            </a:r>
          </a:p>
        </p:txBody>
      </p:sp>
      <p:sp>
        <p:nvSpPr>
          <p:cNvPr id="4" name="Text Placeholder 3">
            <a:extLst>
              <a:ext uri="{FF2B5EF4-FFF2-40B4-BE49-F238E27FC236}">
                <a16:creationId xmlns:a16="http://schemas.microsoft.com/office/drawing/2014/main" id="{9403D82C-0BAA-94A5-6C24-696EBF2B1521}"/>
              </a:ext>
            </a:extLst>
          </p:cNvPr>
          <p:cNvSpPr>
            <a:spLocks noGrp="1"/>
          </p:cNvSpPr>
          <p:nvPr>
            <p:ph type="body" sz="quarter" idx="11"/>
          </p:nvPr>
        </p:nvSpPr>
        <p:spPr/>
        <p:txBody>
          <a:bodyPr/>
          <a:lstStyle/>
          <a:p>
            <a:r>
              <a:rPr lang="en-NZ"/>
              <a:t>Thursday 6th February 2025</a:t>
            </a:r>
          </a:p>
        </p:txBody>
      </p:sp>
      <p:pic>
        <p:nvPicPr>
          <p:cNvPr id="8" name="Picture 7" descr="A firemen standing on the side of a road&#10;&#10;AI-generated content may be incorrect.">
            <a:extLst>
              <a:ext uri="{FF2B5EF4-FFF2-40B4-BE49-F238E27FC236}">
                <a16:creationId xmlns:a16="http://schemas.microsoft.com/office/drawing/2014/main" id="{8482DAE4-E7DF-AB2E-3F6D-AF88B39C7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67488" y="2521473"/>
            <a:ext cx="3667266" cy="2750449"/>
          </a:xfrm>
          <a:prstGeom prst="rect">
            <a:avLst/>
          </a:prstGeom>
        </p:spPr>
      </p:pic>
      <p:pic>
        <p:nvPicPr>
          <p:cNvPr id="10" name="Picture 9" descr="A fire truck spraying water on a building&#10;&#10;AI-generated content may be incorrect.">
            <a:extLst>
              <a:ext uri="{FF2B5EF4-FFF2-40B4-BE49-F238E27FC236}">
                <a16:creationId xmlns:a16="http://schemas.microsoft.com/office/drawing/2014/main" id="{C2A6ABA3-B338-57C2-67D2-D819B0CF9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24" y="2448780"/>
            <a:ext cx="3799739" cy="2849804"/>
          </a:xfrm>
          <a:prstGeom prst="rect">
            <a:avLst/>
          </a:prstGeom>
        </p:spPr>
      </p:pic>
      <p:pic>
        <p:nvPicPr>
          <p:cNvPr id="1026" name="Picture 2">
            <a:extLst>
              <a:ext uri="{FF2B5EF4-FFF2-40B4-BE49-F238E27FC236}">
                <a16:creationId xmlns:a16="http://schemas.microsoft.com/office/drawing/2014/main" id="{3E2B19A5-C2CF-6A9D-6CB6-3F944FDB8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6076" y="2063064"/>
            <a:ext cx="2750449" cy="366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843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297363-CC51-97BA-4216-6F94D29E12F1}"/>
              </a:ext>
            </a:extLst>
          </p:cNvPr>
          <p:cNvSpPr>
            <a:spLocks noGrp="1"/>
          </p:cNvSpPr>
          <p:nvPr>
            <p:ph type="body" sz="quarter" idx="10"/>
          </p:nvPr>
        </p:nvSpPr>
        <p:spPr>
          <a:xfrm>
            <a:off x="1605387" y="811260"/>
            <a:ext cx="7142163" cy="371475"/>
          </a:xfrm>
        </p:spPr>
        <p:txBody>
          <a:bodyPr/>
          <a:lstStyle/>
          <a:p>
            <a:r>
              <a:rPr lang="en-NZ"/>
              <a:t>Post fire destruction, façade investigated.</a:t>
            </a:r>
          </a:p>
        </p:txBody>
      </p:sp>
      <p:sp>
        <p:nvSpPr>
          <p:cNvPr id="4" name="Text Placeholder 3">
            <a:extLst>
              <a:ext uri="{FF2B5EF4-FFF2-40B4-BE49-F238E27FC236}">
                <a16:creationId xmlns:a16="http://schemas.microsoft.com/office/drawing/2014/main" id="{015D48AA-D994-63F6-359C-050A4C7EA931}"/>
              </a:ext>
            </a:extLst>
          </p:cNvPr>
          <p:cNvSpPr>
            <a:spLocks noGrp="1"/>
          </p:cNvSpPr>
          <p:nvPr>
            <p:ph type="body" sz="quarter" idx="11"/>
          </p:nvPr>
        </p:nvSpPr>
        <p:spPr>
          <a:xfrm>
            <a:off x="1616500" y="439785"/>
            <a:ext cx="7131050" cy="371475"/>
          </a:xfrm>
        </p:spPr>
        <p:txBody>
          <a:bodyPr/>
          <a:lstStyle/>
          <a:p>
            <a:r>
              <a:rPr lang="en-NZ"/>
              <a:t>Fire aftermath</a:t>
            </a:r>
          </a:p>
        </p:txBody>
      </p:sp>
      <p:pic>
        <p:nvPicPr>
          <p:cNvPr id="5" name="Picture 4" descr="A destroyed building with debris&#10;&#10;AI-generated content may be incorrect.">
            <a:extLst>
              <a:ext uri="{FF2B5EF4-FFF2-40B4-BE49-F238E27FC236}">
                <a16:creationId xmlns:a16="http://schemas.microsoft.com/office/drawing/2014/main" id="{125BE37C-D5B1-7962-F27E-4DCCCC357F20}"/>
              </a:ext>
            </a:extLst>
          </p:cNvPr>
          <p:cNvPicPr>
            <a:picLocks noChangeAspect="1"/>
          </p:cNvPicPr>
          <p:nvPr/>
        </p:nvPicPr>
        <p:blipFill>
          <a:blip r:embed="rId2" cstate="print">
            <a:extLst>
              <a:ext uri="{28A0092B-C50C-407E-A947-70E740481C1C}">
                <a14:useLocalDpi xmlns:a14="http://schemas.microsoft.com/office/drawing/2010/main" val="0"/>
              </a:ext>
            </a:extLst>
          </a:blip>
          <a:srcRect l="8352" r="58932"/>
          <a:stretch/>
        </p:blipFill>
        <p:spPr>
          <a:xfrm>
            <a:off x="8814037" y="0"/>
            <a:ext cx="3367937" cy="6858000"/>
          </a:xfrm>
          <a:prstGeom prst="rect">
            <a:avLst/>
          </a:prstGeom>
        </p:spPr>
      </p:pic>
      <p:pic>
        <p:nvPicPr>
          <p:cNvPr id="7" name="Picture 6" descr="A destroyed building with debris and buildings in the background&#10;&#10;AI-generated content may be incorrect.">
            <a:extLst>
              <a:ext uri="{FF2B5EF4-FFF2-40B4-BE49-F238E27FC236}">
                <a16:creationId xmlns:a16="http://schemas.microsoft.com/office/drawing/2014/main" id="{C286F390-55AF-DE18-EA71-0003F36D80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6500" y="1403409"/>
            <a:ext cx="3857868" cy="2570030"/>
          </a:xfrm>
          <a:prstGeom prst="rect">
            <a:avLst/>
          </a:prstGeom>
        </p:spPr>
      </p:pic>
      <p:pic>
        <p:nvPicPr>
          <p:cNvPr id="9" name="Picture 8" descr="A large pile of debris in a city&#10;&#10;AI-generated content may be incorrect.">
            <a:extLst>
              <a:ext uri="{FF2B5EF4-FFF2-40B4-BE49-F238E27FC236}">
                <a16:creationId xmlns:a16="http://schemas.microsoft.com/office/drawing/2014/main" id="{F7EE4A48-8E53-8944-88F7-E89620798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2443" y="4069620"/>
            <a:ext cx="3857868" cy="2570030"/>
          </a:xfrm>
          <a:prstGeom prst="rect">
            <a:avLst/>
          </a:prstGeom>
        </p:spPr>
      </p:pic>
      <p:pic>
        <p:nvPicPr>
          <p:cNvPr id="11" name="Picture 10" descr="A destroyed building with a pile of rubble&#10;&#10;AI-generated content may be incorrect.">
            <a:extLst>
              <a:ext uri="{FF2B5EF4-FFF2-40B4-BE49-F238E27FC236}">
                <a16:creationId xmlns:a16="http://schemas.microsoft.com/office/drawing/2014/main" id="{2544E8A7-05EC-DD1A-1A9D-43EF107EE9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8967" y="1589637"/>
            <a:ext cx="2811344" cy="2108508"/>
          </a:xfrm>
          <a:prstGeom prst="rect">
            <a:avLst/>
          </a:prstGeom>
        </p:spPr>
      </p:pic>
      <p:pic>
        <p:nvPicPr>
          <p:cNvPr id="13" name="Picture 12" descr="A crane on a building&#10;&#10;AI-generated content may be incorrect.">
            <a:extLst>
              <a:ext uri="{FF2B5EF4-FFF2-40B4-BE49-F238E27FC236}">
                <a16:creationId xmlns:a16="http://schemas.microsoft.com/office/drawing/2014/main" id="{E26F4D5B-D206-B4EC-0693-4D0D91FFE6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6500" y="4255565"/>
            <a:ext cx="2811344" cy="2108508"/>
          </a:xfrm>
          <a:prstGeom prst="rect">
            <a:avLst/>
          </a:prstGeom>
        </p:spPr>
      </p:pic>
    </p:spTree>
    <p:extLst>
      <p:ext uri="{BB962C8B-B14F-4D97-AF65-F5344CB8AC3E}">
        <p14:creationId xmlns:p14="http://schemas.microsoft.com/office/powerpoint/2010/main" val="145406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264A9C-37D2-2B7A-1673-6D735344AE63}"/>
              </a:ext>
            </a:extLst>
          </p:cNvPr>
          <p:cNvSpPr>
            <a:spLocks noGrp="1"/>
          </p:cNvSpPr>
          <p:nvPr>
            <p:ph type="body" sz="quarter" idx="4294967295"/>
          </p:nvPr>
        </p:nvSpPr>
        <p:spPr>
          <a:xfrm>
            <a:off x="1380697" y="1395662"/>
            <a:ext cx="3512023" cy="351251"/>
          </a:xfrm>
        </p:spPr>
        <p:txBody>
          <a:bodyPr>
            <a:normAutofit fontScale="77500" lnSpcReduction="20000"/>
          </a:bodyPr>
          <a:lstStyle/>
          <a:p>
            <a:pPr marL="0" indent="0" algn="ctr">
              <a:buNone/>
            </a:pPr>
            <a:r>
              <a:rPr lang="en-NZ"/>
              <a:t>Façade removal</a:t>
            </a:r>
          </a:p>
        </p:txBody>
      </p:sp>
      <p:sp>
        <p:nvSpPr>
          <p:cNvPr id="4" name="Text Placeholder 3">
            <a:extLst>
              <a:ext uri="{FF2B5EF4-FFF2-40B4-BE49-F238E27FC236}">
                <a16:creationId xmlns:a16="http://schemas.microsoft.com/office/drawing/2014/main" id="{6ACFAECF-8013-6BBB-0388-C8531AFD9A29}"/>
              </a:ext>
            </a:extLst>
          </p:cNvPr>
          <p:cNvSpPr>
            <a:spLocks noGrp="1"/>
          </p:cNvSpPr>
          <p:nvPr>
            <p:ph type="body" sz="quarter" idx="4294967295"/>
          </p:nvPr>
        </p:nvSpPr>
        <p:spPr>
          <a:xfrm>
            <a:off x="8404742" y="1233237"/>
            <a:ext cx="3440523" cy="513675"/>
          </a:xfrm>
        </p:spPr>
        <p:txBody>
          <a:bodyPr>
            <a:normAutofit fontScale="62500" lnSpcReduction="20000"/>
          </a:bodyPr>
          <a:lstStyle/>
          <a:p>
            <a:pPr marL="0" indent="0" algn="ctr">
              <a:buNone/>
            </a:pPr>
            <a:r>
              <a:rPr lang="en-NZ"/>
              <a:t>Site cleared and free of asbestos</a:t>
            </a:r>
          </a:p>
        </p:txBody>
      </p:sp>
      <p:pic>
        <p:nvPicPr>
          <p:cNvPr id="6" name="Picture 5" descr="A construction site with a blue and orange machine&#10;&#10;AI-generated content may be incorrect.">
            <a:extLst>
              <a:ext uri="{FF2B5EF4-FFF2-40B4-BE49-F238E27FC236}">
                <a16:creationId xmlns:a16="http://schemas.microsoft.com/office/drawing/2014/main" id="{86C3C797-D093-AA5B-6EE9-1D1F3C2FB0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698" y="1746914"/>
            <a:ext cx="3512024" cy="2634018"/>
          </a:xfrm>
          <a:prstGeom prst="rect">
            <a:avLst/>
          </a:prstGeom>
        </p:spPr>
      </p:pic>
      <p:pic>
        <p:nvPicPr>
          <p:cNvPr id="8" name="Picture 7" descr="A construction vehicle with a crane in the back&#10;&#10;AI-generated content may be incorrect.">
            <a:extLst>
              <a:ext uri="{FF2B5EF4-FFF2-40B4-BE49-F238E27FC236}">
                <a16:creationId xmlns:a16="http://schemas.microsoft.com/office/drawing/2014/main" id="{D78B6435-5369-C39A-2B7D-33EA304B6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2720" y="1746912"/>
            <a:ext cx="3512025" cy="2634019"/>
          </a:xfrm>
          <a:prstGeom prst="rect">
            <a:avLst/>
          </a:prstGeom>
        </p:spPr>
      </p:pic>
      <p:pic>
        <p:nvPicPr>
          <p:cNvPr id="10" name="Picture 9" descr="A dirt road with a hill in the background&#10;&#10;AI-generated content may be incorrect.">
            <a:extLst>
              <a:ext uri="{FF2B5EF4-FFF2-40B4-BE49-F238E27FC236}">
                <a16:creationId xmlns:a16="http://schemas.microsoft.com/office/drawing/2014/main" id="{66098D28-F3D4-2BF3-0D8A-8A8C53F1B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4747" y="1746914"/>
            <a:ext cx="3512023" cy="2634017"/>
          </a:xfrm>
          <a:prstGeom prst="rect">
            <a:avLst/>
          </a:prstGeom>
        </p:spPr>
      </p:pic>
      <p:sp>
        <p:nvSpPr>
          <p:cNvPr id="11" name="Text Placeholder 2">
            <a:extLst>
              <a:ext uri="{FF2B5EF4-FFF2-40B4-BE49-F238E27FC236}">
                <a16:creationId xmlns:a16="http://schemas.microsoft.com/office/drawing/2014/main" id="{5D1CE4CE-8501-1310-883B-C265601A2A5C}"/>
              </a:ext>
            </a:extLst>
          </p:cNvPr>
          <p:cNvSpPr txBox="1">
            <a:spLocks/>
          </p:cNvSpPr>
          <p:nvPr/>
        </p:nvSpPr>
        <p:spPr>
          <a:xfrm>
            <a:off x="4892720" y="4397991"/>
            <a:ext cx="3512023" cy="351251"/>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NZ"/>
              <a:t>Site clearance, metal removal</a:t>
            </a:r>
          </a:p>
        </p:txBody>
      </p:sp>
    </p:spTree>
    <p:extLst>
      <p:ext uri="{BB962C8B-B14F-4D97-AF65-F5344CB8AC3E}">
        <p14:creationId xmlns:p14="http://schemas.microsoft.com/office/powerpoint/2010/main" val="2147805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AC284-8EA6-D881-7A61-51374BA12EA7}"/>
              </a:ext>
            </a:extLst>
          </p:cNvPr>
          <p:cNvSpPr>
            <a:spLocks noGrp="1"/>
          </p:cNvSpPr>
          <p:nvPr>
            <p:ph type="title"/>
          </p:nvPr>
        </p:nvSpPr>
        <p:spPr/>
        <p:txBody>
          <a:bodyPr/>
          <a:lstStyle/>
          <a:p>
            <a:r>
              <a:rPr lang="en-NZ"/>
              <a:t>Immediate Considerations</a:t>
            </a:r>
          </a:p>
        </p:txBody>
      </p:sp>
      <p:sp>
        <p:nvSpPr>
          <p:cNvPr id="3" name="Text Placeholder 2">
            <a:extLst>
              <a:ext uri="{FF2B5EF4-FFF2-40B4-BE49-F238E27FC236}">
                <a16:creationId xmlns:a16="http://schemas.microsoft.com/office/drawing/2014/main" id="{6522C729-B361-7F8C-D937-D132B59A3CAF}"/>
              </a:ext>
            </a:extLst>
          </p:cNvPr>
          <p:cNvSpPr>
            <a:spLocks noGrp="1"/>
          </p:cNvSpPr>
          <p:nvPr>
            <p:ph type="body" sz="quarter" idx="10"/>
          </p:nvPr>
        </p:nvSpPr>
        <p:spPr>
          <a:xfrm>
            <a:off x="1631092" y="1866869"/>
            <a:ext cx="7142163" cy="3695700"/>
          </a:xfrm>
        </p:spPr>
        <p:txBody>
          <a:bodyPr/>
          <a:lstStyle/>
          <a:p>
            <a:r>
              <a:rPr lang="en-NZ"/>
              <a:t>Asbestos: no complications additional testing and removal, clearance cert has been issued.</a:t>
            </a:r>
          </a:p>
          <a:p>
            <a:r>
              <a:rPr lang="en-NZ"/>
              <a:t>Historical ramifications: Because the site is pre 1900’s it is deemed a historical site and all care needs to be taken. Engaged Origin Consultants who have experience in this area and are liaising with Heritage NZ for an archaeological authority to continue site works.</a:t>
            </a:r>
          </a:p>
          <a:p>
            <a:r>
              <a:rPr lang="en-NZ"/>
              <a:t>Dust mitigations: Lake Roxburgh Contracting are investigating options:</a:t>
            </a:r>
          </a:p>
          <a:p>
            <a:pPr lvl="1"/>
            <a:r>
              <a:rPr lang="en-NZ"/>
              <a:t>K-line with timer estimated cost $2750</a:t>
            </a:r>
          </a:p>
          <a:p>
            <a:pPr lvl="1"/>
            <a:r>
              <a:rPr lang="en-NZ"/>
              <a:t>Gravel (potential re-use in car park or similar)</a:t>
            </a:r>
          </a:p>
        </p:txBody>
      </p:sp>
    </p:spTree>
    <p:extLst>
      <p:ext uri="{BB962C8B-B14F-4D97-AF65-F5344CB8AC3E}">
        <p14:creationId xmlns:p14="http://schemas.microsoft.com/office/powerpoint/2010/main" val="22221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478EE8-76B6-902A-16AB-6E8C40C324E2}"/>
              </a:ext>
            </a:extLst>
          </p:cNvPr>
          <p:cNvSpPr>
            <a:spLocks noGrp="1"/>
          </p:cNvSpPr>
          <p:nvPr>
            <p:ph type="title"/>
          </p:nvPr>
        </p:nvSpPr>
        <p:spPr/>
        <p:txBody>
          <a:bodyPr/>
          <a:lstStyle/>
          <a:p>
            <a:r>
              <a:rPr lang="en-NZ"/>
              <a:t>Remediation Costs</a:t>
            </a:r>
          </a:p>
        </p:txBody>
      </p:sp>
      <p:sp>
        <p:nvSpPr>
          <p:cNvPr id="7" name="Text Placeholder 6">
            <a:extLst>
              <a:ext uri="{FF2B5EF4-FFF2-40B4-BE49-F238E27FC236}">
                <a16:creationId xmlns:a16="http://schemas.microsoft.com/office/drawing/2014/main" id="{5BCC1D35-3821-90CB-7616-15CB883FFC1E}"/>
              </a:ext>
            </a:extLst>
          </p:cNvPr>
          <p:cNvSpPr>
            <a:spLocks noGrp="1"/>
          </p:cNvSpPr>
          <p:nvPr>
            <p:ph type="body" sz="quarter" idx="11"/>
          </p:nvPr>
        </p:nvSpPr>
        <p:spPr/>
        <p:txBody>
          <a:bodyPr/>
          <a:lstStyle/>
          <a:p>
            <a:r>
              <a:rPr lang="en-NZ"/>
              <a:t>Costs incurred to date</a:t>
            </a:r>
          </a:p>
        </p:txBody>
      </p:sp>
      <p:graphicFrame>
        <p:nvGraphicFramePr>
          <p:cNvPr id="3" name="Table 2">
            <a:extLst>
              <a:ext uri="{FF2B5EF4-FFF2-40B4-BE49-F238E27FC236}">
                <a16:creationId xmlns:a16="http://schemas.microsoft.com/office/drawing/2014/main" id="{DAC64EDF-2AEC-686E-0239-829953751904}"/>
              </a:ext>
            </a:extLst>
          </p:cNvPr>
          <p:cNvGraphicFramePr>
            <a:graphicFrameLocks noGrp="1"/>
          </p:cNvGraphicFramePr>
          <p:nvPr>
            <p:extLst>
              <p:ext uri="{D42A27DB-BD31-4B8C-83A1-F6EECF244321}">
                <p14:modId xmlns:p14="http://schemas.microsoft.com/office/powerpoint/2010/main" val="3310902082"/>
              </p:ext>
            </p:extLst>
          </p:nvPr>
        </p:nvGraphicFramePr>
        <p:xfrm>
          <a:off x="1630363" y="1890713"/>
          <a:ext cx="7099109" cy="2711744"/>
        </p:xfrm>
        <a:graphic>
          <a:graphicData uri="http://schemas.openxmlformats.org/drawingml/2006/table">
            <a:tbl>
              <a:tblPr/>
              <a:tblGrid>
                <a:gridCol w="2690842">
                  <a:extLst>
                    <a:ext uri="{9D8B030D-6E8A-4147-A177-3AD203B41FA5}">
                      <a16:colId xmlns:a16="http://schemas.microsoft.com/office/drawing/2014/main" val="1489640466"/>
                    </a:ext>
                  </a:extLst>
                </a:gridCol>
                <a:gridCol w="2790043">
                  <a:extLst>
                    <a:ext uri="{9D8B030D-6E8A-4147-A177-3AD203B41FA5}">
                      <a16:colId xmlns:a16="http://schemas.microsoft.com/office/drawing/2014/main" val="1886287940"/>
                    </a:ext>
                  </a:extLst>
                </a:gridCol>
                <a:gridCol w="809112">
                  <a:extLst>
                    <a:ext uri="{9D8B030D-6E8A-4147-A177-3AD203B41FA5}">
                      <a16:colId xmlns:a16="http://schemas.microsoft.com/office/drawing/2014/main" val="1327509296"/>
                    </a:ext>
                  </a:extLst>
                </a:gridCol>
                <a:gridCol w="809112">
                  <a:extLst>
                    <a:ext uri="{9D8B030D-6E8A-4147-A177-3AD203B41FA5}">
                      <a16:colId xmlns:a16="http://schemas.microsoft.com/office/drawing/2014/main" val="978664354"/>
                    </a:ext>
                  </a:extLst>
                </a:gridCol>
              </a:tblGrid>
              <a:tr h="204552">
                <a:tc>
                  <a:txBody>
                    <a:bodyPr/>
                    <a:lstStyle/>
                    <a:p>
                      <a:pPr algn="ctr" rtl="0" fontAlgn="b"/>
                      <a:r>
                        <a:rPr lang="en-NZ" sz="1200" b="1" i="0" u="none" strike="noStrike">
                          <a:solidFill>
                            <a:srgbClr val="008184"/>
                          </a:solidFill>
                          <a:effectLst/>
                          <a:latin typeface="Arial" panose="020B0604020202020204" pitchFamily="34" charset="0"/>
                        </a:rPr>
                        <a:t>Supplier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NZ" sz="1200" b="1" i="0" u="none" strike="noStrike">
                          <a:solidFill>
                            <a:srgbClr val="008184"/>
                          </a:solidFill>
                          <a:effectLst/>
                          <a:latin typeface="Arial" panose="020B0604020202020204" pitchFamily="34" charset="0"/>
                        </a:rPr>
                        <a:t>Description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NZ" sz="1200" b="1" i="0" u="none" strike="noStrike">
                          <a:solidFill>
                            <a:srgbClr val="008184"/>
                          </a:solidFill>
                          <a:effectLst/>
                          <a:latin typeface="Arial" panose="020B0604020202020204" pitchFamily="34" charset="0"/>
                        </a:rPr>
                        <a:t> Estimate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b"/>
                      <a:r>
                        <a:rPr lang="en-NZ" sz="1200" b="1" i="0" u="none" strike="noStrike">
                          <a:solidFill>
                            <a:srgbClr val="008184"/>
                          </a:solidFill>
                          <a:effectLst/>
                          <a:latin typeface="Arial" panose="020B0604020202020204" pitchFamily="34" charset="0"/>
                        </a:rPr>
                        <a:t> Value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1723576"/>
                  </a:ext>
                </a:extLst>
              </a:tr>
              <a:tr h="176659">
                <a:tc>
                  <a:txBody>
                    <a:bodyPr/>
                    <a:lstStyle/>
                    <a:p>
                      <a:pPr algn="l" rtl="0" fontAlgn="b"/>
                      <a:r>
                        <a:rPr lang="en-NZ" sz="1100" b="0" i="0" u="none" strike="noStrike">
                          <a:solidFill>
                            <a:srgbClr val="000000"/>
                          </a:solidFill>
                          <a:effectLst/>
                          <a:latin typeface="Arial" panose="020B0604020202020204" pitchFamily="34" charset="0"/>
                        </a:rPr>
                        <a:t>Fulton Hogan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Traffic Management 14-16 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$1,811.75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9947125"/>
                  </a:ext>
                </a:extLst>
              </a:tr>
              <a:tr h="176659">
                <a:tc>
                  <a:txBody>
                    <a:bodyPr/>
                    <a:lstStyle/>
                    <a:p>
                      <a:pPr algn="l" rtl="0" fontAlgn="b"/>
                      <a:r>
                        <a:rPr lang="en-NZ"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Traffic Management 25 Feb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$2,000.00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$1,952.00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7726385"/>
                  </a:ext>
                </a:extLst>
              </a:tr>
              <a:tr h="176659">
                <a:tc>
                  <a:txBody>
                    <a:bodyPr/>
                    <a:lstStyle/>
                    <a:p>
                      <a:pPr algn="l" rtl="0" fontAlgn="b"/>
                      <a:r>
                        <a:rPr lang="en-NZ"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Traffic Management Plan, 17 - 22 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$3,000.00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$2,994.50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7550141"/>
                  </a:ext>
                </a:extLst>
              </a:tr>
              <a:tr h="176659">
                <a:tc>
                  <a:txBody>
                    <a:bodyPr/>
                    <a:lstStyle/>
                    <a:p>
                      <a:pPr algn="l" rtl="0" fontAlgn="b"/>
                      <a:r>
                        <a:rPr lang="en-NZ" sz="1100" b="0" i="0" u="none" strike="noStrike">
                          <a:solidFill>
                            <a:srgbClr val="000000"/>
                          </a:solidFill>
                          <a:effectLst/>
                          <a:latin typeface="Arial" panose="020B0604020202020204" pitchFamily="34" charset="0"/>
                        </a:rPr>
                        <a:t>WSP</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Engineers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$20,000.00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$21,412.50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8970165"/>
                  </a:ext>
                </a:extLst>
              </a:tr>
              <a:tr h="176659">
                <a:tc>
                  <a:txBody>
                    <a:bodyPr/>
                    <a:lstStyle/>
                    <a:p>
                      <a:pPr algn="l" rtl="0" fontAlgn="b"/>
                      <a:r>
                        <a:rPr lang="en-NZ" sz="1100" b="0" i="0" u="none" strike="noStrike">
                          <a:solidFill>
                            <a:srgbClr val="000000"/>
                          </a:solidFill>
                          <a:effectLst/>
                          <a:latin typeface="Arial" panose="020B0604020202020204" pitchFamily="34" charset="0"/>
                        </a:rPr>
                        <a:t>Scope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Asbestos plans, testing and rates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$30,000.00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$17,155.70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8067484"/>
                  </a:ext>
                </a:extLst>
              </a:tr>
              <a:tr h="176659">
                <a:tc>
                  <a:txBody>
                    <a:bodyPr/>
                    <a:lstStyle/>
                    <a:p>
                      <a:pPr algn="l" rtl="0" fontAlgn="b"/>
                      <a:r>
                        <a:rPr lang="en-NZ" sz="1100" b="0" i="0" u="none" strike="noStrike">
                          <a:solidFill>
                            <a:srgbClr val="000000"/>
                          </a:solidFill>
                          <a:effectLst/>
                          <a:latin typeface="Arial" panose="020B0604020202020204" pitchFamily="34" charset="0"/>
                        </a:rPr>
                        <a:t>Cougar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Security check 3 x daily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$10,500.00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$2,400.00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5768698"/>
                  </a:ext>
                </a:extLst>
              </a:tr>
              <a:tr h="176659">
                <a:tc>
                  <a:txBody>
                    <a:bodyPr/>
                    <a:lstStyle/>
                    <a:p>
                      <a:pPr algn="l" rtl="0" fontAlgn="b"/>
                      <a:r>
                        <a:rPr lang="en-NZ" sz="1100" b="0" i="0" u="none" strike="noStrike">
                          <a:solidFill>
                            <a:srgbClr val="000000"/>
                          </a:solidFill>
                          <a:effectLst/>
                          <a:latin typeface="Arial" panose="020B0604020202020204" pitchFamily="34" charset="0"/>
                        </a:rPr>
                        <a:t>Shannon's HVAC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Fire agent - official call out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$150.00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2691815"/>
                  </a:ext>
                </a:extLst>
              </a:tr>
              <a:tr h="176659">
                <a:tc>
                  <a:txBody>
                    <a:bodyPr/>
                    <a:lstStyle/>
                    <a:p>
                      <a:pPr algn="l" rtl="0" fontAlgn="b"/>
                      <a:r>
                        <a:rPr lang="en-NZ" sz="1100" b="0" i="0" u="none" strike="noStrike">
                          <a:solidFill>
                            <a:srgbClr val="000000"/>
                          </a:solidFill>
                          <a:effectLst/>
                          <a:latin typeface="Arial" panose="020B0604020202020204" pitchFamily="34" charset="0"/>
                        </a:rPr>
                        <a:t>Origin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Memo Report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$3,000.00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$2,190.00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0618173"/>
                  </a:ext>
                </a:extLst>
              </a:tr>
              <a:tr h="176659">
                <a:tc>
                  <a:txBody>
                    <a:bodyPr/>
                    <a:lstStyle/>
                    <a:p>
                      <a:pPr algn="l" rtl="0" fontAlgn="b"/>
                      <a:r>
                        <a:rPr lang="en-NZ"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Archaeological Authority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$3,000.00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7676669"/>
                  </a:ext>
                </a:extLst>
              </a:tr>
              <a:tr h="176659">
                <a:tc>
                  <a:txBody>
                    <a:bodyPr/>
                    <a:lstStyle/>
                    <a:p>
                      <a:pPr algn="l" rtl="0" fontAlgn="b"/>
                      <a:r>
                        <a:rPr lang="en-NZ" sz="1100" b="0" i="0" u="none" strike="noStrike">
                          <a:solidFill>
                            <a:srgbClr val="000000"/>
                          </a:solidFill>
                          <a:effectLst/>
                          <a:latin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Site visit - soak pit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$1,500.00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7960465"/>
                  </a:ext>
                </a:extLst>
              </a:tr>
              <a:tr h="176659">
                <a:tc>
                  <a:txBody>
                    <a:bodyPr/>
                    <a:lstStyle/>
                    <a:p>
                      <a:pPr algn="l" rtl="0" fontAlgn="b"/>
                      <a:r>
                        <a:rPr lang="en-NZ" sz="1100" b="0" i="0" u="none" strike="noStrike">
                          <a:solidFill>
                            <a:srgbClr val="000000"/>
                          </a:solidFill>
                          <a:effectLst/>
                          <a:latin typeface="Arial" panose="020B0604020202020204" pitchFamily="34" charset="0"/>
                        </a:rPr>
                        <a:t>Consultex</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Asbestos removal and site clearance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$10,000.00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$4,137.50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2291175"/>
                  </a:ext>
                </a:extLst>
              </a:tr>
              <a:tr h="176659">
                <a:tc>
                  <a:txBody>
                    <a:bodyPr/>
                    <a:lstStyle/>
                    <a:p>
                      <a:pPr algn="l" rtl="0" fontAlgn="b"/>
                      <a:r>
                        <a:rPr lang="en-NZ" sz="1100" b="0" i="0" u="none" strike="noStrike">
                          <a:solidFill>
                            <a:srgbClr val="000000"/>
                          </a:solidFill>
                          <a:effectLst/>
                          <a:latin typeface="Arial" panose="020B0604020202020204" pitchFamily="34" charset="0"/>
                        </a:rPr>
                        <a:t>Scope Resources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Victoria Flats Landfill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$50,000.00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$17,238.00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5856869"/>
                  </a:ext>
                </a:extLst>
              </a:tr>
              <a:tr h="185957">
                <a:tc>
                  <a:txBody>
                    <a:bodyPr/>
                    <a:lstStyle/>
                    <a:p>
                      <a:pPr algn="l" rtl="0" fontAlgn="b"/>
                      <a:r>
                        <a:rPr lang="en-NZ" sz="1100" b="0" i="0" u="none" strike="noStrike">
                          <a:solidFill>
                            <a:srgbClr val="000000"/>
                          </a:solidFill>
                          <a:effectLst/>
                          <a:latin typeface="Arial" panose="020B0604020202020204" pitchFamily="34" charset="0"/>
                        </a:rPr>
                        <a:t>Lake Roxburgh Contracting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Demolition, removal works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$300,000.00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NZ" sz="1100" b="0" i="0" u="none" strike="noStrike">
                          <a:solidFill>
                            <a:srgbClr val="000000"/>
                          </a:solidFill>
                          <a:effectLst/>
                          <a:latin typeface="Arial" panose="020B0604020202020204" pitchFamily="34" charset="0"/>
                        </a:rPr>
                        <a:t>$149,822.00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86825"/>
                  </a:ext>
                </a:extLst>
              </a:tr>
              <a:tr h="195255">
                <a:tc gridSpan="2">
                  <a:txBody>
                    <a:bodyPr/>
                    <a:lstStyle/>
                    <a:p>
                      <a:pPr algn="ctr" rtl="0" fontAlgn="b"/>
                      <a:r>
                        <a:rPr lang="en-NZ" sz="1100" b="1" i="0" u="none" strike="noStrike">
                          <a:solidFill>
                            <a:srgbClr val="008184"/>
                          </a:solidFill>
                          <a:effectLst/>
                          <a:latin typeface="Arial" panose="020B0604020202020204" pitchFamily="34" charset="0"/>
                        </a:rPr>
                        <a:t>TOTALS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NZ"/>
                    </a:p>
                  </a:txBody>
                  <a:tcPr/>
                </a:tc>
                <a:tc>
                  <a:txBody>
                    <a:bodyPr/>
                    <a:lstStyle/>
                    <a:p>
                      <a:pPr algn="l" rtl="0" fontAlgn="b"/>
                      <a:r>
                        <a:rPr lang="en-NZ" sz="1100" b="0" i="0" u="none" strike="noStrike">
                          <a:solidFill>
                            <a:srgbClr val="000000"/>
                          </a:solidFill>
                          <a:effectLst/>
                          <a:latin typeface="Arial" panose="020B0604020202020204" pitchFamily="34" charset="0"/>
                        </a:rPr>
                        <a:t>$435,150.00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NZ" sz="1100" b="1" i="0" u="none" strike="noStrike">
                          <a:solidFill>
                            <a:srgbClr val="156082"/>
                          </a:solidFill>
                          <a:effectLst/>
                          <a:latin typeface="Arial" panose="020B0604020202020204" pitchFamily="34" charset="0"/>
                        </a:rPr>
                        <a:t>$221,113.95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9201676"/>
                  </a:ext>
                </a:extLst>
              </a:tr>
            </a:tbl>
          </a:graphicData>
        </a:graphic>
      </p:graphicFrame>
    </p:spTree>
    <p:extLst>
      <p:ext uri="{BB962C8B-B14F-4D97-AF65-F5344CB8AC3E}">
        <p14:creationId xmlns:p14="http://schemas.microsoft.com/office/powerpoint/2010/main" val="3118260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A5A2E-B3B1-47DF-7F38-62454B5ED1AF}"/>
              </a:ext>
            </a:extLst>
          </p:cNvPr>
          <p:cNvSpPr>
            <a:spLocks noGrp="1"/>
          </p:cNvSpPr>
          <p:nvPr>
            <p:ph type="title"/>
          </p:nvPr>
        </p:nvSpPr>
        <p:spPr/>
        <p:txBody>
          <a:bodyPr/>
          <a:lstStyle/>
          <a:p>
            <a:r>
              <a:rPr lang="en-NZ"/>
              <a:t>Insurance Overview </a:t>
            </a:r>
          </a:p>
        </p:txBody>
      </p:sp>
      <p:sp>
        <p:nvSpPr>
          <p:cNvPr id="3" name="Text Placeholder 2">
            <a:extLst>
              <a:ext uri="{FF2B5EF4-FFF2-40B4-BE49-F238E27FC236}">
                <a16:creationId xmlns:a16="http://schemas.microsoft.com/office/drawing/2014/main" id="{1A1ACD32-3A29-0AEF-526E-37061F391891}"/>
              </a:ext>
            </a:extLst>
          </p:cNvPr>
          <p:cNvSpPr>
            <a:spLocks noGrp="1"/>
          </p:cNvSpPr>
          <p:nvPr>
            <p:ph type="body" sz="quarter" idx="10"/>
          </p:nvPr>
        </p:nvSpPr>
        <p:spPr>
          <a:xfrm>
            <a:off x="1619250" y="1943100"/>
            <a:ext cx="7142163" cy="4175125"/>
          </a:xfrm>
        </p:spPr>
        <p:txBody>
          <a:bodyPr>
            <a:normAutofit lnSpcReduction="10000"/>
          </a:bodyPr>
          <a:lstStyle/>
          <a:p>
            <a:r>
              <a:rPr lang="en-NZ" dirty="0"/>
              <a:t>We have a total sum insured of c.$6.4m </a:t>
            </a:r>
          </a:p>
          <a:p>
            <a:r>
              <a:rPr lang="en-NZ" dirty="0"/>
              <a:t>The total sum insured includes everything required to replace the building </a:t>
            </a:r>
          </a:p>
          <a:p>
            <a:r>
              <a:rPr lang="en-NZ" dirty="0"/>
              <a:t>However, a clause in the policy requires the building to be replaced ‘like for like’</a:t>
            </a:r>
          </a:p>
          <a:p>
            <a:r>
              <a:rPr lang="en-NZ" dirty="0"/>
              <a:t>As such, a Quantity Survey is being completed by Halliwell QS to confirm the cost to reinstate the building in a ‘like for like’ way </a:t>
            </a:r>
          </a:p>
          <a:p>
            <a:r>
              <a:rPr lang="en-NZ" dirty="0"/>
              <a:t>If this QS exceeds or meets the total sum insured ($6.3m), we will be able to utilise the full amount </a:t>
            </a:r>
          </a:p>
          <a:p>
            <a:r>
              <a:rPr lang="en-NZ" dirty="0"/>
              <a:t>If this QS is returned with a lower value than $6.3m, we will engage our own QS to get a second opinion and enter negotiations with the insurer. This will be supported by our broker, AON. </a:t>
            </a:r>
          </a:p>
          <a:p>
            <a:endParaRPr lang="en-NZ" dirty="0"/>
          </a:p>
        </p:txBody>
      </p:sp>
      <p:sp>
        <p:nvSpPr>
          <p:cNvPr id="4" name="Text Placeholder 3">
            <a:extLst>
              <a:ext uri="{FF2B5EF4-FFF2-40B4-BE49-F238E27FC236}">
                <a16:creationId xmlns:a16="http://schemas.microsoft.com/office/drawing/2014/main" id="{14DBADFC-9578-3B28-C92D-D2D8C6E17AAB}"/>
              </a:ext>
            </a:extLst>
          </p:cNvPr>
          <p:cNvSpPr>
            <a:spLocks noGrp="1"/>
          </p:cNvSpPr>
          <p:nvPr>
            <p:ph type="body" sz="quarter" idx="11"/>
          </p:nvPr>
        </p:nvSpPr>
        <p:spPr/>
        <p:txBody>
          <a:bodyPr/>
          <a:lstStyle/>
          <a:p>
            <a:r>
              <a:rPr lang="en-NZ" dirty="0"/>
              <a:t>What is our cover and where are we now?</a:t>
            </a:r>
          </a:p>
          <a:p>
            <a:endParaRPr lang="en-NZ" dirty="0"/>
          </a:p>
        </p:txBody>
      </p:sp>
    </p:spTree>
    <p:extLst>
      <p:ext uri="{BB962C8B-B14F-4D97-AF65-F5344CB8AC3E}">
        <p14:creationId xmlns:p14="http://schemas.microsoft.com/office/powerpoint/2010/main" val="411584255"/>
      </p:ext>
    </p:extLst>
  </p:cSld>
  <p:clrMapOvr>
    <a:masterClrMapping/>
  </p:clrMapOvr>
</p:sld>
</file>

<file path=ppt/theme/theme1.xml><?xml version="1.0" encoding="utf-8"?>
<a:theme xmlns:a="http://schemas.openxmlformats.org/drawingml/2006/main" name="Office Theme">
  <a:themeElements>
    <a:clrScheme name="CODC_Powerpoint">
      <a:dk1>
        <a:sysClr val="windowText" lastClr="000000"/>
      </a:dk1>
      <a:lt1>
        <a:sysClr val="window" lastClr="FFFFFF"/>
      </a:lt1>
      <a:dk2>
        <a:srgbClr val="44546A"/>
      </a:dk2>
      <a:lt2>
        <a:srgbClr val="E7E6E6"/>
      </a:lt2>
      <a:accent1>
        <a:srgbClr val="008184"/>
      </a:accent1>
      <a:accent2>
        <a:srgbClr val="A1CDD1"/>
      </a:accent2>
      <a:accent3>
        <a:srgbClr val="A7A9AC"/>
      </a:accent3>
      <a:accent4>
        <a:srgbClr val="58595B"/>
      </a:accent4>
      <a:accent5>
        <a:srgbClr val="1B2B4E"/>
      </a:accent5>
      <a:accent6>
        <a:srgbClr val="CB9854"/>
      </a:accent6>
      <a:hlink>
        <a:srgbClr val="0563C1"/>
      </a:hlink>
      <a:folHlink>
        <a:srgbClr val="954F72"/>
      </a:folHlink>
    </a:clrScheme>
    <a:fontScheme name="CODC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DC PowerPoint  Alpine Flowers Internal Theme.pptx" id="{A2B44B75-A547-449B-B9CC-AA7AA18D0C39}" vid="{E6FCC6F8-DE10-421C-980C-705914EA281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83B590ECD76947B13A511555D2F6D4" ma:contentTypeVersion="10" ma:contentTypeDescription="Create a new document." ma:contentTypeScope="" ma:versionID="44dd33675807587746497156f3138c45">
  <xsd:schema xmlns:xsd="http://www.w3.org/2001/XMLSchema" xmlns:xs="http://www.w3.org/2001/XMLSchema" xmlns:p="http://schemas.microsoft.com/office/2006/metadata/properties" xmlns:ns2="6f69bbe4-9556-4b13-b838-a7edaf16fe0e" xmlns:ns3="df560f70-16d9-43d7-b6f8-fa66451983c9" targetNamespace="http://schemas.microsoft.com/office/2006/metadata/properties" ma:root="true" ma:fieldsID="95e2045dc2ad92928fa9fcfa4e6568f6" ns2:_="" ns3:_="">
    <xsd:import namespace="6f69bbe4-9556-4b13-b838-a7edaf16fe0e"/>
    <xsd:import namespace="df560f70-16d9-43d7-b6f8-fa66451983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69bbe4-9556-4b13-b838-a7edaf16fe0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560f70-16d9-43d7-b6f8-fa66451983c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87E1E0-0E4E-41F3-B3C4-BA95DE07599E}"/>
</file>

<file path=customXml/itemProps2.xml><?xml version="1.0" encoding="utf-8"?>
<ds:datastoreItem xmlns:ds="http://schemas.openxmlformats.org/officeDocument/2006/customXml" ds:itemID="{97201127-DDEE-4D19-A91F-AA2CC83102DC}"/>
</file>

<file path=customXml/itemProps3.xml><?xml version="1.0" encoding="utf-8"?>
<ds:datastoreItem xmlns:ds="http://schemas.openxmlformats.org/officeDocument/2006/customXml" ds:itemID="{D235009F-FEAB-46AF-AF6B-1A51338A5ADC}"/>
</file>

<file path=docMetadata/LabelInfo.xml><?xml version="1.0" encoding="utf-8"?>
<clbl:labelList xmlns:clbl="http://schemas.microsoft.com/office/2020/mipLabelMetadata">
  <clbl:label id="{a825a645-6ce2-4033-b6b7-c147b6dcbf50}" enabled="0" method="" siteId="{a825a645-6ce2-4033-b6b7-c147b6dcbf50}" removed="1"/>
</clbl:labelList>
</file>

<file path=docProps/app.xml><?xml version="1.0" encoding="utf-8"?>
<Properties xmlns="http://schemas.openxmlformats.org/officeDocument/2006/extended-properties" xmlns:vt="http://schemas.openxmlformats.org/officeDocument/2006/docPropsVTypes">
  <Template>CODC PowerPoint  Alpine Flowers Internal Theme</Template>
  <TotalTime>0</TotalTime>
  <Words>1329</Words>
  <Application>Microsoft Office PowerPoint</Application>
  <PresentationFormat>Widescreen</PresentationFormat>
  <Paragraphs>151</Paragraphs>
  <Slides>19</Slides>
  <Notes>0</Notes>
  <HiddenSlides>4</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Arial</vt:lpstr>
      <vt:lpstr>Office Theme</vt:lpstr>
      <vt:lpstr>PowerPoint Presentation</vt:lpstr>
      <vt:lpstr>Hall, Theatre and Cinema</vt:lpstr>
      <vt:lpstr>Hall, Theatre and Cinema</vt:lpstr>
      <vt:lpstr>Fire Disaster</vt:lpstr>
      <vt:lpstr>PowerPoint Presentation</vt:lpstr>
      <vt:lpstr>PowerPoint Presentation</vt:lpstr>
      <vt:lpstr>Immediate Considerations</vt:lpstr>
      <vt:lpstr>Remediation Costs</vt:lpstr>
      <vt:lpstr>Insurance Overview </vt:lpstr>
      <vt:lpstr>Insurance Overview </vt:lpstr>
      <vt:lpstr>Procurement Options</vt:lpstr>
      <vt:lpstr>Procurement Options</vt:lpstr>
      <vt:lpstr>PowerPoint Presentation</vt:lpstr>
      <vt:lpstr>Procurement Options</vt:lpstr>
      <vt:lpstr>Procurement Options</vt:lpstr>
      <vt:lpstr>Procurement Option</vt:lpstr>
      <vt:lpstr>Cromwell Memorial Hall</vt:lpstr>
      <vt:lpstr>Recent Hall build</vt:lpstr>
      <vt:lpstr>Manuherikia Community Hub</vt:lpstr>
    </vt:vector>
  </TitlesOfParts>
  <Company>Central Otago District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Bex Snape</dc:creator>
  <cp:lastModifiedBy>Sarah Reynolds</cp:lastModifiedBy>
  <cp:revision>2</cp:revision>
  <dcterms:created xsi:type="dcterms:W3CDTF">2025-03-16T21:44:34Z</dcterms:created>
  <dcterms:modified xsi:type="dcterms:W3CDTF">2025-03-20T00:15:25Z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0x010100E683B590ECD76947B13A511555D2F6D4</vt:lpwstr>
  </property>
</Properties>
</file>